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326" r:id="rId3"/>
    <p:sldId id="289" r:id="rId4"/>
    <p:sldId id="290" r:id="rId5"/>
    <p:sldId id="287" r:id="rId6"/>
    <p:sldId id="292" r:id="rId7"/>
    <p:sldId id="306" r:id="rId8"/>
    <p:sldId id="308" r:id="rId9"/>
    <p:sldId id="334" r:id="rId10"/>
    <p:sldId id="325" r:id="rId11"/>
    <p:sldId id="294" r:id="rId12"/>
    <p:sldId id="295" r:id="rId13"/>
    <p:sldId id="327" r:id="rId14"/>
    <p:sldId id="328" r:id="rId15"/>
    <p:sldId id="291" r:id="rId16"/>
    <p:sldId id="332" r:id="rId17"/>
    <p:sldId id="318" r:id="rId18"/>
    <p:sldId id="347" r:id="rId19"/>
    <p:sldId id="333" r:id="rId20"/>
    <p:sldId id="319" r:id="rId21"/>
    <p:sldId id="343" r:id="rId22"/>
    <p:sldId id="329" r:id="rId23"/>
    <p:sldId id="321" r:id="rId24"/>
    <p:sldId id="336" r:id="rId25"/>
    <p:sldId id="337" r:id="rId26"/>
    <p:sldId id="345" r:id="rId27"/>
    <p:sldId id="338" r:id="rId28"/>
    <p:sldId id="339" r:id="rId29"/>
    <p:sldId id="346" r:id="rId3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9CD"/>
    <a:srgbClr val="00D700"/>
    <a:srgbClr val="000000"/>
    <a:srgbClr val="FF0066"/>
    <a:srgbClr val="0000D0"/>
    <a:srgbClr val="D800CA"/>
    <a:srgbClr val="E1DD00"/>
    <a:srgbClr val="E3C2D1"/>
    <a:srgbClr val="DBDBEC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 snapToObjects="1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2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26516061925001E-2"/>
          <c:y val="0.1371114725548900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10"/>
          </c:dPt>
          <c:dPt>
            <c:idx val="2"/>
            <c:bubble3D val="0"/>
            <c:explosion val="10"/>
          </c:dPt>
          <c:dPt>
            <c:idx val="5"/>
            <c:bubble3D val="0"/>
            <c:explosion val="10"/>
          </c:dPt>
          <c:dPt>
            <c:idx val="6"/>
            <c:bubble3D val="0"/>
            <c:explosion val="10"/>
          </c:dPt>
          <c:dPt>
            <c:idx val="7"/>
            <c:bubble3D val="0"/>
            <c:explosion val="10"/>
          </c:dPt>
          <c:dLbls>
            <c:dLbl>
              <c:idx val="0"/>
              <c:layout>
                <c:manualLayout>
                  <c:x val="0"/>
                  <c:y val="0.1101552921868181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159,000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(9,77%)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489049835070455"/>
                  <c:y val="5.747232635833995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383,941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(23,59%)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403891474249081E-2"/>
                  <c:y val="-0.1388914553659882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42,120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(2,59%)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060915217458105E-3"/>
                  <c:y val="-5.26829658284783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862,500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(53,0%)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310355586967889"/>
                  <c:y val="-1.915744211944665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25,000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(1,54%)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040373764617169E-2"/>
                  <c:y val="2.873616317916997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77,700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(4,77%)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030457608728945E-2"/>
                  <c:y val="3.35255237090316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(4,61%)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429138134115767E-3"/>
                  <c:y val="6.705104741806328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150.80000000000001</c:v>
                </c:pt>
                <c:pt idx="1">
                  <c:v>461</c:v>
                </c:pt>
                <c:pt idx="2">
                  <c:v>25</c:v>
                </c:pt>
                <c:pt idx="3">
                  <c:v>240</c:v>
                </c:pt>
                <c:pt idx="4">
                  <c:v>16.600000000000001</c:v>
                </c:pt>
                <c:pt idx="5">
                  <c:v>70</c:v>
                </c:pt>
                <c:pt idx="6">
                  <c:v>100</c:v>
                </c:pt>
                <c:pt idx="7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9"/>
          </c:dPt>
          <c:dLbls>
            <c:dLbl>
              <c:idx val="0"/>
              <c:layout>
                <c:manualLayout>
                  <c:x val="0"/>
                  <c:y val="-0.1343996385729817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3665,350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(68,86%)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7318406701855824"/>
                  <c:y val="9.511443743303851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1627,261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(30,57%)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563176195552853E-2"/>
                  <c:y val="-2.158832542460338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1465,7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3665.35</c:v>
                </c:pt>
                <c:pt idx="1">
                  <c:v>1101.5329999999999</c:v>
                </c:pt>
                <c:pt idx="2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2.1014213550740225E-2"/>
                  <c:y val="-0.1535567035774260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3662,560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(68,01%)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58225279933435281"/>
                  <c:y val="0.1344094435630428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1692,484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(31,43%)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567709970759751E-2"/>
                  <c:y val="-2.637730883946251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78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3662.56</c:v>
                </c:pt>
                <c:pt idx="1">
                  <c:v>1126.453</c:v>
                </c:pt>
                <c:pt idx="2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4.8032488115977656E-2"/>
                  <c:y val="-0.1679240309370063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3659,840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(67,56%)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55955484851564963"/>
                  <c:y val="0.1152520014435962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1727,646 (31,89%)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75779996076091E-4"/>
                  <c:y val="3.588437804873909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(0,55%)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3659.84</c:v>
                </c:pt>
                <c:pt idx="1">
                  <c:v>1153.711</c:v>
                </c:pt>
                <c:pt idx="2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3.0020305072486035E-3"/>
                  <c:y val="0.5943720865509100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4346,097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(80,41%)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16007677634038E-2"/>
                  <c:y val="-0.2033864172981143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46,870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963041931511167"/>
                  <c:y val="-5.767182019458379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145,240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(2,69%)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293775868875078"/>
                  <c:y val="4.425821667594998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383,941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028190721125548E-2"/>
                  <c:y val="2.8012102374655456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312,463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(5,78%)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013977170385324E-2"/>
                  <c:y val="4.638967066923959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(3,15%)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68328578148527E-2"/>
                  <c:y val="4.683730617703042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138,55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(3,37%)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305878543046046E-2"/>
                  <c:y val="3.919997314941182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120,00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(1,80%)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4346.0969999999998</c:v>
                </c:pt>
                <c:pt idx="1">
                  <c:v>46.87</c:v>
                </c:pt>
                <c:pt idx="2">
                  <c:v>145.24</c:v>
                </c:pt>
                <c:pt idx="3">
                  <c:v>383.94099999999997</c:v>
                </c:pt>
                <c:pt idx="4">
                  <c:v>312.46300000000002</c:v>
                </c:pt>
                <c:pt idx="5">
                  <c:v>170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5603917621490426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4175,145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(76,31%)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206927362680743"/>
                  <c:y val="-0.1220099022857317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46,870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229144752237815E-2"/>
                  <c:y val="-0.1269546341965621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145,240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(2,65%)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15270170926525E-2"/>
                  <c:y val="-9.615074945949997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415,643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(7,60%)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0058551413909095E-3"/>
                  <c:y val="-8.340690218504202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382,776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252224930090622E-2"/>
                  <c:y val="-5.41872775728577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884400551238985E-2"/>
                  <c:y val="1.810152011286297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135,370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(2,47%)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136273274600684"/>
                  <c:y val="5.6740723253778406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125,00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0042973948521089E-3"/>
                  <c:y val="4.78936052986166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="1" dirty="0" smtClean="0"/>
                      <a:t>82,05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="1" dirty="0" smtClean="0"/>
                      <a:t>(2,45%)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условно утвержденные расходы</c:v>
                </c:pt>
              </c:strCache>
            </c:strRef>
          </c:cat>
          <c:val>
            <c:numRef>
              <c:f>Лист1!$B$2:$B$8</c:f>
              <c:numCache>
                <c:formatCode>0.000</c:formatCode>
                <c:ptCount val="7"/>
                <c:pt idx="0">
                  <c:v>4175.1450000000004</c:v>
                </c:pt>
                <c:pt idx="1">
                  <c:v>46.87</c:v>
                </c:pt>
                <c:pt idx="2">
                  <c:v>145.24</c:v>
                </c:pt>
                <c:pt idx="3">
                  <c:v>415.64299999999997</c:v>
                </c:pt>
                <c:pt idx="4">
                  <c:v>382.77600000000001</c:v>
                </c:pt>
                <c:pt idx="5">
                  <c:v>170</c:v>
                </c:pt>
                <c:pt idx="6">
                  <c:v>135.37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5240171345972468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4015,145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(72,94%)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863908738272581E-2"/>
                  <c:y val="-9.749893559290588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46,870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585748155642167E-2"/>
                  <c:y val="-0.1033664679144899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145,240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(2,64%)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264277964386934E-2"/>
                  <c:y val="-9.942637036992385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418,968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(7,61%)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638035490146484E-7"/>
                  <c:y val="-5.946047665073607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435,863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252224930090511E-2"/>
                  <c:y val="-6.855498204744031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(3,09%)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675163752490856E-2"/>
                  <c:y val="3.246922458744561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272,400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(4,95%)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334305644526388E-2"/>
                  <c:y val="2.483189155982684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125,00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008358409349315E-2"/>
                  <c:y val="7.662976847778660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162,92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(4,90%)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условно утвержденные расходы</c:v>
                </c:pt>
              </c:strCache>
            </c:strRef>
          </c:cat>
          <c:val>
            <c:numRef>
              <c:f>Лист1!$B$2:$B$8</c:f>
              <c:numCache>
                <c:formatCode>0.000</c:formatCode>
                <c:ptCount val="7"/>
                <c:pt idx="0">
                  <c:v>4015.145</c:v>
                </c:pt>
                <c:pt idx="1">
                  <c:v>46.87</c:v>
                </c:pt>
                <c:pt idx="2">
                  <c:v>145.24</c:v>
                </c:pt>
                <c:pt idx="3">
                  <c:v>418.96800000000002</c:v>
                </c:pt>
                <c:pt idx="4">
                  <c:v>435.863</c:v>
                </c:pt>
                <c:pt idx="5">
                  <c:v>170</c:v>
                </c:pt>
                <c:pt idx="6">
                  <c:v>272.39999999999998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6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10"/>
          </c:dPt>
          <c:dPt>
            <c:idx val="2"/>
            <c:bubble3D val="0"/>
            <c:explosion val="10"/>
          </c:dPt>
          <c:dPt>
            <c:idx val="5"/>
            <c:bubble3D val="0"/>
            <c:explosion val="10"/>
          </c:dPt>
          <c:dPt>
            <c:idx val="6"/>
            <c:bubble3D val="0"/>
            <c:explosion val="10"/>
          </c:dPt>
          <c:dPt>
            <c:idx val="7"/>
            <c:bubble3D val="0"/>
            <c:explosion val="10"/>
          </c:dPt>
          <c:dLbls>
            <c:dLbl>
              <c:idx val="0"/>
              <c:layout>
                <c:manualLayout>
                  <c:x val="-0.11107536514855323"/>
                  <c:y val="-4.7897376448638382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163,770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(9,68%)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024366086983242E-2"/>
                  <c:y val="-0.1793845558584627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415,643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(24,56%)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78572829969247"/>
                  <c:y val="-7.209458345950972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43,720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(2,58%)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886,650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(52,39%)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306942254643107E-2"/>
                  <c:y val="-9.441224929866037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367658912603092E-2"/>
                  <c:y val="-3.024160626855632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80,653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(4,77%)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107489238784343"/>
                  <c:y val="-3.937118336047941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(4,43%)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2,048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155</c:v>
                </c:pt>
                <c:pt idx="1">
                  <c:v>479</c:v>
                </c:pt>
                <c:pt idx="2">
                  <c:v>26</c:v>
                </c:pt>
                <c:pt idx="3">
                  <c:v>246</c:v>
                </c:pt>
                <c:pt idx="4">
                  <c:v>10</c:v>
                </c:pt>
                <c:pt idx="5">
                  <c:v>70</c:v>
                </c:pt>
                <c:pt idx="6">
                  <c:v>100</c:v>
                </c:pt>
                <c:pt idx="7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explosion val="10"/>
          <c:dPt>
            <c:idx val="0"/>
            <c:bubble3D val="0"/>
            <c:explosion val="5"/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-0.17111597529352532"/>
                  <c:y val="-3.7711500217570418E-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167,045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(9,67%)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937530145630500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418,968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(24,25%)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795403347618585"/>
                  <c:y val="-3.38042116957692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45,338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910,590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(52,71%)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114256808345061E-2"/>
                  <c:y val="-0.1582487684366810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(1,45%)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523558848071255E-2"/>
                  <c:y val="-8.29238178670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83,637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(4,84%)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772616281406095"/>
                  <c:y val="-4.416054389034108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(4,34%)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2,068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161.62299999999999</c:v>
                </c:pt>
                <c:pt idx="1">
                  <c:v>498</c:v>
                </c:pt>
                <c:pt idx="2">
                  <c:v>27</c:v>
                </c:pt>
                <c:pt idx="3">
                  <c:v>246</c:v>
                </c:pt>
                <c:pt idx="4">
                  <c:v>10</c:v>
                </c:pt>
                <c:pt idx="5">
                  <c:v>71</c:v>
                </c:pt>
                <c:pt idx="6">
                  <c:v>128</c:v>
                </c:pt>
                <c:pt idx="7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20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046701666717877E-2"/>
          <c:y val="0.20416251997295332"/>
          <c:w val="0.81560677655201452"/>
          <c:h val="0.686908565827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dLbl>
              <c:idx val="0"/>
              <c:layout>
                <c:manualLayout>
                  <c:x val="5.4036312750119851E-2"/>
                  <c:y val="-3.35259008240340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040610144972122E-3"/>
                  <c:y val="0.1366589345520685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365,406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371103034983827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5,940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261831427713709E-2"/>
                  <c:y val="-3.388868545629595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2621,790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(72,93%)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835417814096193E-2"/>
                  <c:y val="-2.114596952684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262377466333525E-2"/>
                  <c:y val="5.596839172896292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342,50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(9,53%)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977465860767243"/>
                  <c:y val="5.641527300674922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 (0,96%)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1342191293166005E-2"/>
                  <c:y val="6.793613632858180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500507785350667"/>
          <c:w val="0.84262505111725172"/>
          <c:h val="0.70606600794732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Lbls>
            <c:dLbl>
              <c:idx val="0"/>
              <c:layout>
                <c:manualLayout>
                  <c:x val="0.58839797942072625"/>
                  <c:y val="-5.26833429434806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30,000 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050762681215091E-2"/>
                  <c:y val="7.18404079479249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395,577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(10,64%)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4199262287632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6,166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483563292021932"/>
                  <c:y val="-7.699293022505092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2695,20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722548558434407E-2"/>
                  <c:y val="-0.2318770786107535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238011379350293E-2"/>
                  <c:y val="-9.7291145226610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355,515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072819332130939"/>
                  <c:y val="-9.684313260381692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136273274600695"/>
                  <c:y val="0.1062510205674751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4,096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0.000</c:formatCode>
                <c:ptCount val="1"/>
                <c:pt idx="0">
                  <c:v>159.62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dLbl>
              <c:idx val="0"/>
              <c:layout>
                <c:manualLayout>
                  <c:x val="0.55537564384099181"/>
                  <c:y val="-6.2261686888201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064976231955312E-2"/>
                  <c:y val="6.2261686888201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398,741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(10,46%)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364609491758340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6,394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688436509418576"/>
                  <c:y val="-1.4731243336849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2767,970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(72,63%)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743357121076382E-3"/>
                  <c:y val="-0.2222987346660326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195004337579511E-3"/>
                  <c:y val="-7.334434257730197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368,669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(9,67%)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673225433580665"/>
                  <c:y val="3.733438523277989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7326183615532189E-2"/>
                  <c:y val="0.1110400039823344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4,137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166.005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0.3701002489085137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762,570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(20,81%)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71197999276676"/>
                  <c:y val="-5.1596874621706512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56,610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(1,54%)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8866579836282968"/>
                  <c:y val="2.230522104407305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2846,170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(77,65%)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956737667444E-3"/>
                  <c:y val="2.83730014319056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1283,60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(26,65%)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762.57</c:v>
                </c:pt>
                <c:pt idx="1">
                  <c:v>56.61</c:v>
                </c:pt>
                <c:pt idx="2">
                  <c:v>2846.17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0.4893309726815223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759,780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(20,74%)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57868334822309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56,610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(1,55%)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9073483560928218"/>
                  <c:y val="-7.2206209500205714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2846,170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(77,71%)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78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759.78</c:v>
                </c:pt>
                <c:pt idx="1">
                  <c:v>56.61</c:v>
                </c:pt>
                <c:pt idx="2">
                  <c:v>2846.17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0.50118521109947589"/>
                  <c:y val="-3.7711500235131206E-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757,06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(20,68%)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14944652716679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56,610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(1,55%)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43576529321801122"/>
                  <c:y val="2.151591934415175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2846,170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(77,77%)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757.06</c:v>
                </c:pt>
                <c:pt idx="1">
                  <c:v>56.61</c:v>
                </c:pt>
                <c:pt idx="2">
                  <c:v>2846.17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NeighborX="-100000" custLinFactNeighborY="34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4049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NeighborX="-100000" custLinFactNeighborY="31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97371" custLinFactNeighborY="-41364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100000" custLinFactNeighborY="1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03172" custLinFactNeighborY="-51403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673F727F-BB2F-4833-AFD9-E72732A12C65}" type="presOf" srcId="{F72C9C6D-6A51-4247-87A4-1575277B074F}" destId="{4EDB460E-EA2F-4B80-AEEC-65936D828CCA}" srcOrd="0" destOrd="0" presId="urn:microsoft.com/office/officeart/2005/8/layout/list1"/>
    <dgm:cxn modelId="{0D7EA2C6-6327-4F65-B34E-5C41E7340FB5}" type="presOf" srcId="{218221A9-4C38-4F17-9344-04F7516440AE}" destId="{A8C73946-C8F9-4786-96E6-D3060C361670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B811D836-AD63-4EDA-9723-767181075CD2}" type="presOf" srcId="{9627A623-F456-49E6-9CEE-DAA3672B5407}" destId="{E7FC8D2D-AAE0-49BA-AE07-D93E3B7B6599}" srcOrd="0" destOrd="0" presId="urn:microsoft.com/office/officeart/2005/8/layout/list1"/>
    <dgm:cxn modelId="{CB9D3F4A-0227-4DF0-8757-0448ED526A12}" type="presOf" srcId="{9627A623-F456-49E6-9CEE-DAA3672B5407}" destId="{F8FFED77-E205-4786-9C92-75818F45B3C3}" srcOrd="1" destOrd="0" presId="urn:microsoft.com/office/officeart/2005/8/layout/list1"/>
    <dgm:cxn modelId="{713E71B4-C7F1-4C99-A285-31F8E42D109C}" type="presOf" srcId="{218221A9-4C38-4F17-9344-04F7516440AE}" destId="{26F08A94-15C6-481E-9154-B20A5FEF7382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CE06CB27-3016-4178-AC41-097A17C71163}" type="presOf" srcId="{47DE6AAF-E77F-41E5-887E-2B7590088927}" destId="{537D21AA-C489-45EE-A8B2-F1889B87C301}" srcOrd="0" destOrd="0" presId="urn:microsoft.com/office/officeart/2005/8/layout/list1"/>
    <dgm:cxn modelId="{62ACCF19-8D71-4662-A87A-525DF1C2BC61}" type="presOf" srcId="{47DE6AAF-E77F-41E5-887E-2B7590088927}" destId="{B6324098-4C94-444C-ACA4-D91C5374D090}" srcOrd="1" destOrd="0" presId="urn:microsoft.com/office/officeart/2005/8/layout/list1"/>
    <dgm:cxn modelId="{49989055-CDD0-4EA3-8D7C-1315B80A38FE}" type="presOf" srcId="{D4C136E3-2B52-41D4-B355-0A631098C734}" destId="{3F006C1C-44CC-40A3-93A0-4C77B17DE774}" srcOrd="0" destOrd="0" presId="urn:microsoft.com/office/officeart/2005/8/layout/list1"/>
    <dgm:cxn modelId="{E4B4AEF6-EECD-4E4A-A17E-F909E9812213}" type="presParOf" srcId="{4EDB460E-EA2F-4B80-AEEC-65936D828CCA}" destId="{A43CDFDD-DB88-40D3-B31F-08B0A5D02257}" srcOrd="0" destOrd="0" presId="urn:microsoft.com/office/officeart/2005/8/layout/list1"/>
    <dgm:cxn modelId="{EDD9CE46-C0B0-4106-AF62-793A1ACD567F}" type="presParOf" srcId="{A43CDFDD-DB88-40D3-B31F-08B0A5D02257}" destId="{E7FC8D2D-AAE0-49BA-AE07-D93E3B7B6599}" srcOrd="0" destOrd="0" presId="urn:microsoft.com/office/officeart/2005/8/layout/list1"/>
    <dgm:cxn modelId="{0C889BEE-A783-471C-B1BF-975E01230511}" type="presParOf" srcId="{A43CDFDD-DB88-40D3-B31F-08B0A5D02257}" destId="{F8FFED77-E205-4786-9C92-75818F45B3C3}" srcOrd="1" destOrd="0" presId="urn:microsoft.com/office/officeart/2005/8/layout/list1"/>
    <dgm:cxn modelId="{1F932805-922E-42D4-BE41-18AA226AEDBB}" type="presParOf" srcId="{4EDB460E-EA2F-4B80-AEEC-65936D828CCA}" destId="{75FCF280-A800-4A52-9348-48B5CE864AA0}" srcOrd="1" destOrd="0" presId="urn:microsoft.com/office/officeart/2005/8/layout/list1"/>
    <dgm:cxn modelId="{FE299367-6EB2-4CBE-B7CA-D863BB6D1ACC}" type="presParOf" srcId="{4EDB460E-EA2F-4B80-AEEC-65936D828CCA}" destId="{3F006C1C-44CC-40A3-93A0-4C77B17DE774}" srcOrd="2" destOrd="0" presId="urn:microsoft.com/office/officeart/2005/8/layout/list1"/>
    <dgm:cxn modelId="{0934B097-014B-46D2-8C9D-816A1A15B7AB}" type="presParOf" srcId="{4EDB460E-EA2F-4B80-AEEC-65936D828CCA}" destId="{DB434631-6144-4228-8D06-27AB84B1D686}" srcOrd="3" destOrd="0" presId="urn:microsoft.com/office/officeart/2005/8/layout/list1"/>
    <dgm:cxn modelId="{6743CC84-DB12-4F21-A73A-CB04BD820AD9}" type="presParOf" srcId="{4EDB460E-EA2F-4B80-AEEC-65936D828CCA}" destId="{A0BDE4B3-C4CF-48C6-9A36-500B2C3489D7}" srcOrd="4" destOrd="0" presId="urn:microsoft.com/office/officeart/2005/8/layout/list1"/>
    <dgm:cxn modelId="{00539409-34AE-405B-8B0F-1A1E9782C9A7}" type="presParOf" srcId="{A0BDE4B3-C4CF-48C6-9A36-500B2C3489D7}" destId="{A8C73946-C8F9-4786-96E6-D3060C361670}" srcOrd="0" destOrd="0" presId="urn:microsoft.com/office/officeart/2005/8/layout/list1"/>
    <dgm:cxn modelId="{9767179A-4998-4F7C-9F89-C447252721D4}" type="presParOf" srcId="{A0BDE4B3-C4CF-48C6-9A36-500B2C3489D7}" destId="{26F08A94-15C6-481E-9154-B20A5FEF7382}" srcOrd="1" destOrd="0" presId="urn:microsoft.com/office/officeart/2005/8/layout/list1"/>
    <dgm:cxn modelId="{64B0D249-D571-4FEB-8E87-C4281EDC097E}" type="presParOf" srcId="{4EDB460E-EA2F-4B80-AEEC-65936D828CCA}" destId="{01F7E01B-2FE7-4714-993D-04B86A559172}" srcOrd="5" destOrd="0" presId="urn:microsoft.com/office/officeart/2005/8/layout/list1"/>
    <dgm:cxn modelId="{BC9E5584-547F-465B-BAF4-FCF437BE327A}" type="presParOf" srcId="{4EDB460E-EA2F-4B80-AEEC-65936D828CCA}" destId="{82E27E00-3670-49D0-864C-CE6F328784BA}" srcOrd="6" destOrd="0" presId="urn:microsoft.com/office/officeart/2005/8/layout/list1"/>
    <dgm:cxn modelId="{603D7E95-4FA0-45B5-A353-87CF73232C68}" type="presParOf" srcId="{4EDB460E-EA2F-4B80-AEEC-65936D828CCA}" destId="{4FBEA8CE-36EC-4653-AD90-08F2B7C28F2F}" srcOrd="7" destOrd="0" presId="urn:microsoft.com/office/officeart/2005/8/layout/list1"/>
    <dgm:cxn modelId="{7CECFBDB-CB8F-4B25-A97E-F659ED8A7701}" type="presParOf" srcId="{4EDB460E-EA2F-4B80-AEEC-65936D828CCA}" destId="{AB243640-CBD1-43F3-9550-87CD853188CF}" srcOrd="8" destOrd="0" presId="urn:microsoft.com/office/officeart/2005/8/layout/list1"/>
    <dgm:cxn modelId="{06FE59CB-2B75-49DD-82F4-A1DE05EB41C1}" type="presParOf" srcId="{AB243640-CBD1-43F3-9550-87CD853188CF}" destId="{537D21AA-C489-45EE-A8B2-F1889B87C301}" srcOrd="0" destOrd="0" presId="urn:microsoft.com/office/officeart/2005/8/layout/list1"/>
    <dgm:cxn modelId="{995425D5-F9D1-401C-9AB8-0825D8DB6E82}" type="presParOf" srcId="{AB243640-CBD1-43F3-9550-87CD853188CF}" destId="{B6324098-4C94-444C-ACA4-D91C5374D090}" srcOrd="1" destOrd="0" presId="urn:microsoft.com/office/officeart/2005/8/layout/list1"/>
    <dgm:cxn modelId="{B09D3AF9-77CF-47CE-AB8B-4C8985D8ABDA}" type="presParOf" srcId="{4EDB460E-EA2F-4B80-AEEC-65936D828CCA}" destId="{A0859D56-97BB-4716-9C87-9D28D85A49EB}" srcOrd="9" destOrd="0" presId="urn:microsoft.com/office/officeart/2005/8/layout/list1"/>
    <dgm:cxn modelId="{7B62EA73-4A0E-4197-997C-F4EC47D4D93E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0.21929</cdr:y>
    </cdr:from>
    <cdr:to>
      <cdr:x>0.86327</cdr:x>
      <cdr:y>0.93211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81481"/>
          <a:ext cx="3652038" cy="189021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0.2029</cdr:y>
    </cdr:from>
    <cdr:to>
      <cdr:x>0.86327</cdr:x>
      <cdr:y>0.9327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38032"/>
          <a:ext cx="3652038" cy="19352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0.64377</cdr:x>
      <cdr:y>0.88178</cdr:y>
    </cdr:from>
    <cdr:to>
      <cdr:x>0.73952</cdr:x>
      <cdr:y>0.91573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2723459" y="2338230"/>
          <a:ext cx="405045" cy="900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0.22131</cdr:y>
    </cdr:from>
    <cdr:to>
      <cdr:x>0.86641</cdr:x>
      <cdr:y>0.94406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86843"/>
          <a:ext cx="3665330" cy="19165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0.64669</cdr:x>
      <cdr:y>0.88642</cdr:y>
    </cdr:from>
    <cdr:to>
      <cdr:x>0.7318</cdr:x>
      <cdr:y>0.90691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2735820" y="2350529"/>
          <a:ext cx="360040" cy="5434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0.21442</cdr:y>
    </cdr:from>
    <cdr:to>
      <cdr:x>0.86327</cdr:x>
      <cdr:y>0.93211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68580"/>
          <a:ext cx="3652038" cy="1903111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0.0041</cdr:x>
      <cdr:y>0.2029</cdr:y>
    </cdr:from>
    <cdr:to>
      <cdr:x>0.86737</cdr:x>
      <cdr:y>0.9327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345" y="538032"/>
          <a:ext cx="3652038" cy="193521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0.00073</cdr:x>
      <cdr:y>0.22544</cdr:y>
    </cdr:from>
    <cdr:to>
      <cdr:x>0.864</cdr:x>
      <cdr:y>0.92866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085" y="597802"/>
          <a:ext cx="3652038" cy="186473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137A86-F240-49D7-9D63-C2A85342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1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0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E30A-3CE8-4E1A-BA70-C5051F0E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2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04E9-3B9B-471E-BFD9-F1621D217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1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88E0-33A9-4E4E-BC12-C7C2F92E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0080-679F-44F7-9008-A3037B8CB9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D586-5BA2-4A29-A9FB-10706F6EA58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2006-297F-4971-8272-4C2676CCD4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4CDE-3E0B-40E7-AF1F-04094F9D5B5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82C9C-685F-4024-8B35-0F97E7DEAE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5EC6-92FF-4973-83BF-C3CD0B03602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1000125" y="17463"/>
            <a:ext cx="8143875" cy="1090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>
            <a:spLocks noChangeArrowheads="1"/>
          </p:cNvSpPr>
          <p:nvPr/>
        </p:nvSpPr>
        <p:spPr bwMode="auto">
          <a:xfrm>
            <a:off x="1319213" y="84138"/>
            <a:ext cx="5175250" cy="622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6121400" y="84138"/>
            <a:ext cx="465138" cy="622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6215063" y="84138"/>
            <a:ext cx="2743200" cy="622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6978650" y="419100"/>
            <a:ext cx="449263" cy="6238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754E51-06D8-479F-BA61-086DDFD3F0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A435-BA02-47CD-80F9-C7881C3AA0A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6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97E900-1C51-4FD4-89E5-6FBE09586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7146-739C-44F5-A7DA-38D3CD92068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964" y="274639"/>
            <a:ext cx="8230073" cy="1606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334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9542C4-5F37-42C1-86F3-C884ECB16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6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BE36-5433-4365-9BC1-FBCB4C26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9227-5B98-479C-AD8A-4E44BB190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3FD-1BEC-4CDA-8425-CCFB2E10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8AA2-29D9-428C-9390-D502981BC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0960-EF4C-49D3-A4E5-C70BDF4C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6E88-548E-489D-AF00-C96CC6C8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F30A-78BE-4B63-AE5D-730CD9C4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4CD-49D6-4BCD-A4E0-F037D6BF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2D62A-BAC5-4A75-9E19-BA1A5555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4625" y="139700"/>
            <a:ext cx="87947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57175" y="1536700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386BA-E1C8-4462-9405-3C4E7D524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1100" y="6513513"/>
            <a:ext cx="361950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2200" b="1" spc="-15">
                <a:latin typeface="Arial"/>
                <a:cs typeface="Arial"/>
              </a:defRPr>
            </a:lvl1pPr>
          </a:lstStyle>
          <a:p>
            <a:pPr>
              <a:defRPr/>
            </a:pPr>
            <a:fld id="{87339A77-940D-4CC5-998D-0ABDB4325EA1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8.jpe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12" Type="http://schemas.openxmlformats.org/officeDocument/2006/relationships/image" Target="../media/image27.jpeg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1.jpeg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11" Type="http://schemas.openxmlformats.org/officeDocument/2006/relationships/image" Target="../media/image26.jpeg"/><Relationship Id="rId5" Type="http://schemas.openxmlformats.org/officeDocument/2006/relationships/chart" Target="../charts/chart2.xml"/><Relationship Id="rId15" Type="http://schemas.openxmlformats.org/officeDocument/2006/relationships/image" Target="../media/image30.jpeg"/><Relationship Id="rId10" Type="http://schemas.openxmlformats.org/officeDocument/2006/relationships/oleObject" Target="../embeddings/oleObject2.bin"/><Relationship Id="rId4" Type="http://schemas.openxmlformats.org/officeDocument/2006/relationships/chart" Target="../charts/chart1.xml"/><Relationship Id="rId9" Type="http://schemas.openxmlformats.org/officeDocument/2006/relationships/image" Target="../media/image24.emf"/><Relationship Id="rId1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hart" Target="../charts/chart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chart" Target="../charts/chart6.xml"/><Relationship Id="rId10" Type="http://schemas.openxmlformats.org/officeDocument/2006/relationships/image" Target="../media/image9.png"/><Relationship Id="rId4" Type="http://schemas.openxmlformats.org/officeDocument/2006/relationships/chart" Target="../charts/chart5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chart" Target="../charts/chart7.xml"/><Relationship Id="rId7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2.xml"/><Relationship Id="rId11" Type="http://schemas.openxmlformats.org/officeDocument/2006/relationships/image" Target="../media/image26.jpeg"/><Relationship Id="rId5" Type="http://schemas.openxmlformats.org/officeDocument/2006/relationships/chart" Target="../charts/chart11.xml"/><Relationship Id="rId10" Type="http://schemas.openxmlformats.org/officeDocument/2006/relationships/oleObject" Target="../embeddings/oleObject6.bin"/><Relationship Id="rId4" Type="http://schemas.openxmlformats.org/officeDocument/2006/relationships/chart" Target="../charts/chart10.xml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5.jpeg"/><Relationship Id="rId1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oleObject" Target="../embeddings/oleObject7.bin"/><Relationship Id="rId12" Type="http://schemas.microsoft.com/office/2007/relationships/hdphoto" Target="../media/hdphoto2.wdp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3.jpg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5.xml"/><Relationship Id="rId11" Type="http://schemas.openxmlformats.org/officeDocument/2006/relationships/image" Target="../media/image42.jpeg"/><Relationship Id="rId5" Type="http://schemas.openxmlformats.org/officeDocument/2006/relationships/chart" Target="../charts/chart14.xml"/><Relationship Id="rId15" Type="http://schemas.openxmlformats.org/officeDocument/2006/relationships/image" Target="../media/image27.jpeg"/><Relationship Id="rId10" Type="http://schemas.openxmlformats.org/officeDocument/2006/relationships/image" Target="../media/image41.jpeg"/><Relationship Id="rId4" Type="http://schemas.openxmlformats.org/officeDocument/2006/relationships/chart" Target="../charts/chart13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306000" y="1538790"/>
            <a:ext cx="8532000" cy="3774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object 5"/>
          <p:cNvSpPr txBox="1">
            <a:spLocks noChangeArrowheads="1"/>
          </p:cNvSpPr>
          <p:nvPr/>
        </p:nvSpPr>
        <p:spPr bwMode="auto">
          <a:xfrm>
            <a:off x="414000" y="1843200"/>
            <a:ext cx="83160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-127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Нижнепронгенского</a:t>
            </a: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сельского поселения на 2018 г. и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плановый период 2019-2020 гг.</a:t>
            </a:r>
          </a:p>
          <a:p>
            <a:pPr algn="ctr" eaLnBrk="1" hangingPunct="1">
              <a:lnSpc>
                <a:spcPts val="4088"/>
              </a:lnSpc>
              <a:tabLst/>
              <a:defRPr/>
            </a:pPr>
            <a:endParaRPr lang="ru-RU" alt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037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969315" y="334800"/>
              <a:ext cx="719633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Этапы составления и утверждения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3575094"/>
              </p:ext>
            </p:extLst>
          </p:nvPr>
        </p:nvGraphicFramePr>
        <p:xfrm>
          <a:off x="406586" y="1043735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3552" y="1466782"/>
            <a:ext cx="59039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ctr">
            <a:spAutoFit/>
          </a:bodyPr>
          <a:lstStyle/>
          <a:p>
            <a:pPr marL="12700" marR="6350" algn="just" defTabSz="360000">
              <a:lnSpc>
                <a:spcPct val="100000"/>
              </a:lnSpc>
            </a:pPr>
            <a:r>
              <a:rPr lang="ru-RU" sz="1200" spc="-35" dirty="0" smtClean="0">
                <a:latin typeface="Arial"/>
                <a:cs typeface="Arial"/>
              </a:rPr>
              <a:t>	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ению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чина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за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6 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0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ев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чала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че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но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ф</a:t>
            </a:r>
            <a:r>
              <a:rPr lang="ru-RU" sz="1200" dirty="0" smtClean="0">
                <a:latin typeface="Arial"/>
                <a:cs typeface="Arial"/>
              </a:rPr>
              <a:t>инан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r>
              <a:rPr lang="ru-RU" sz="1200" spc="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министра</a:t>
            </a:r>
            <a:r>
              <a:rPr lang="ru-RU" sz="1200" spc="-5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ия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 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ержда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чень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роприятий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-10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з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а, опр</a:t>
            </a:r>
            <a:r>
              <a:rPr lang="ru-RU" sz="1200" spc="-2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я</a:t>
            </a:r>
            <a:r>
              <a:rPr lang="ru-RU" sz="1200" spc="-5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ен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ых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ни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ей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 с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оки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нения.</a:t>
            </a:r>
          </a:p>
          <a:p>
            <a:pPr marL="12700" algn="just" defTabSz="360000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	Н</a:t>
            </a:r>
            <a:r>
              <a:rPr lang="ru-RU" sz="1200" dirty="0" smtClean="0">
                <a:latin typeface="Arial"/>
                <a:cs typeface="Arial"/>
              </a:rPr>
              <a:t>епоср</a:t>
            </a:r>
            <a:r>
              <a:rPr lang="ru-RU" sz="1200" spc="-2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1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нн</a:t>
            </a:r>
            <a:r>
              <a:rPr lang="ru-RU" sz="1200" dirty="0" smtClean="0">
                <a:latin typeface="Arial"/>
                <a:cs typeface="Arial"/>
              </a:rPr>
              <a:t>ое</a:t>
            </a:r>
            <a:r>
              <a:rPr lang="ru-RU" sz="1200" spc="-40" dirty="0" smtClean="0">
                <a:latin typeface="Arial"/>
                <a:cs typeface="Arial"/>
              </a:rPr>
              <a:t> 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0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spc="-20" dirty="0" smtClean="0">
                <a:latin typeface="Arial"/>
                <a:cs typeface="Arial"/>
              </a:rPr>
              <a:t>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ля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0" dirty="0" smtClean="0">
                <a:latin typeface="Arial"/>
                <a:cs typeface="Arial"/>
              </a:rPr>
              <a:t> ф</a:t>
            </a:r>
            <a:r>
              <a:rPr lang="ru-RU" sz="1200" dirty="0" smtClean="0">
                <a:latin typeface="Arial"/>
                <a:cs typeface="Arial"/>
              </a:rPr>
              <a:t>и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ан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ое упр</a:t>
            </a:r>
            <a:r>
              <a:rPr lang="ru-RU" sz="1200" spc="5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 администрации Николаевского муниципального района.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56727" y="2996952"/>
            <a:ext cx="5900738" cy="175432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360000" eaLnBrk="1" hangingPunct="1"/>
            <a:r>
              <a:rPr lang="ru-RU" altLang="ru-RU" sz="1200" dirty="0" smtClean="0"/>
              <a:t>	Сформированный проект бюджета Глава администрации сельского поселения вносит на рассмотрение Совета депутатов не позднее 15 ноября текущего финансового года.</a:t>
            </a:r>
          </a:p>
          <a:p>
            <a:pPr algn="just" defTabSz="360000" eaLnBrk="1" hangingPunct="1"/>
            <a:r>
              <a:rPr lang="ru-RU" altLang="ru-RU" sz="1200" dirty="0" smtClean="0"/>
              <a:t>	Совет депутатов направляет проект бюджета в постоянную бюджетную комиссию Совета депутатов для заключения о соответствии представленных документов и материалов Положению о бюджетном процессе сельского поселения.</a:t>
            </a:r>
          </a:p>
          <a:p>
            <a:pPr algn="just" defTabSz="360000" eaLnBrk="1" hangingPunct="1">
              <a:buFont typeface="Wingdings" pitchFamily="2" charset="2"/>
              <a:buNone/>
            </a:pPr>
            <a:r>
              <a:rPr lang="ru-RU" altLang="ru-RU" sz="1200" dirty="0" smtClean="0"/>
              <a:t>	Совет депутатов рассматривает проект решения </a:t>
            </a:r>
            <a:r>
              <a:rPr lang="ru-RU" altLang="ru-RU" sz="1200" smtClean="0"/>
              <a:t>о бюджете </a:t>
            </a:r>
            <a:r>
              <a:rPr lang="ru-RU" altLang="ru-RU" sz="1200" dirty="0" smtClean="0"/>
              <a:t>в одном  чтении.</a:t>
            </a:r>
            <a:endParaRPr lang="ru-RU" alt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1965" y="4980074"/>
            <a:ext cx="5905500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500" dirty="0"/>
          </a:p>
          <a:p>
            <a:pPr algn="just" defTabSz="360000">
              <a:defRPr/>
            </a:pPr>
            <a:r>
              <a:rPr lang="ru-RU" sz="1200" dirty="0" smtClean="0"/>
              <a:t>	Проект </a:t>
            </a:r>
            <a:r>
              <a:rPr lang="ru-RU" sz="1200" dirty="0"/>
              <a:t>бюджета утверждается </a:t>
            </a:r>
            <a:r>
              <a:rPr lang="ru-RU" sz="1200" dirty="0" smtClean="0"/>
              <a:t>Советом депутатов </a:t>
            </a:r>
            <a:r>
              <a:rPr lang="ru-RU" sz="1200" dirty="0"/>
              <a:t>сельского поселения  в форме решения о </a:t>
            </a:r>
            <a:r>
              <a:rPr lang="ru-RU" sz="1200" dirty="0" smtClean="0"/>
              <a:t>бюджете. </a:t>
            </a:r>
            <a:endParaRPr lang="ru-RU" sz="1200" dirty="0"/>
          </a:p>
          <a:p>
            <a:pPr algn="just" defTabSz="360000">
              <a:defRPr/>
            </a:pPr>
            <a:r>
              <a:rPr lang="ru-RU" sz="1200" dirty="0" smtClean="0"/>
              <a:t>	Принятое </a:t>
            </a:r>
            <a:r>
              <a:rPr lang="ru-RU" sz="1200" dirty="0"/>
              <a:t>решение о бюджете подлежит </a:t>
            </a:r>
            <a:r>
              <a:rPr lang="ru-RU" sz="1200" dirty="0" smtClean="0"/>
              <a:t>официальному опубликованию (обнародованию).</a:t>
            </a:r>
            <a:endParaRPr lang="ru-RU" sz="1200" dirty="0"/>
          </a:p>
          <a:p>
            <a:pPr algn="just">
              <a:defRPr/>
            </a:pPr>
            <a:endParaRPr lang="ru-RU" sz="5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6000" y="6480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970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70429" y="334800"/>
              <a:ext cx="819410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Участие жителей поселения </a:t>
              </a:r>
              <a:r>
                <a: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обсуждении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60000" y="1921197"/>
            <a:ext cx="8401498" cy="3668043"/>
            <a:chOff x="360000" y="908721"/>
            <a:chExt cx="8401498" cy="366804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676614" y="2258870"/>
              <a:ext cx="709919" cy="915025"/>
              <a:chOff x="2680505" y="2389511"/>
              <a:chExt cx="521084" cy="648394"/>
            </a:xfrm>
          </p:grpSpPr>
          <p:sp>
            <p:nvSpPr>
              <p:cNvPr id="58" name="object 12"/>
              <p:cNvSpPr/>
              <p:nvPr/>
            </p:nvSpPr>
            <p:spPr>
              <a:xfrm>
                <a:off x="2680505" y="2390205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2680505" y="2389511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60000" y="908721"/>
              <a:ext cx="2286165" cy="3668043"/>
              <a:chOff x="1" y="10122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1" y="10122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Скругленный прямоугольник 4"/>
              <p:cNvSpPr/>
              <p:nvPr/>
            </p:nvSpPr>
            <p:spPr>
              <a:xfrm>
                <a:off x="57921" y="293112"/>
                <a:ext cx="2173483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Составление проекта бюджета</a:t>
                </a:r>
                <a:endParaRPr lang="ru-RU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416195" y="908721"/>
              <a:ext cx="2286168" cy="3668043"/>
              <a:chOff x="-775468" y="1745908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-775468" y="1745908"/>
                <a:ext cx="2289325" cy="1647469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Скругленный прямоугольник 4"/>
              <p:cNvSpPr/>
              <p:nvPr/>
            </p:nvSpPr>
            <p:spPr>
              <a:xfrm>
                <a:off x="-723189" y="2028898"/>
                <a:ext cx="2173484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065" marR="6350" indent="-1905" algn="ctr">
                  <a:lnSpc>
                    <a:spcPct val="100000"/>
                  </a:lnSpc>
                </a:pP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не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се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ред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й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ю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 П</a:t>
                </a:r>
                <a:r>
                  <a:rPr lang="ru-RU" sz="1600" b="1" spc="-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с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ан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6475333" y="908721"/>
              <a:ext cx="2286165" cy="3668043"/>
              <a:chOff x="-807411" y="3517505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-807411" y="3517505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Скругленный прямоугольник 4"/>
              <p:cNvSpPr/>
              <p:nvPr/>
            </p:nvSpPr>
            <p:spPr>
              <a:xfrm>
                <a:off x="-723189" y="3800495"/>
                <a:ext cx="2173481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егис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рац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еред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м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ро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и</a:t>
                </a:r>
                <a:r>
                  <a:rPr lang="ru-RU" sz="1600" b="1" spc="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час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 П</a:t>
                </a:r>
                <a:r>
                  <a:rPr lang="ru-RU" sz="1600" b="1" spc="-3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 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723652" y="2258975"/>
              <a:ext cx="709919" cy="914914"/>
              <a:chOff x="2680505" y="2389514"/>
              <a:chExt cx="521084" cy="648316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2680505" y="2390130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2680505" y="2389514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16505" y="1898830"/>
            <a:ext cx="2797605" cy="2671556"/>
            <a:chOff x="191702" y="2626519"/>
            <a:chExt cx="3427189" cy="308907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91702" y="3425041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5322,611 </a:t>
              </a:r>
              <a:r>
                <a:rPr lang="ru-RU" sz="1200" b="1" i="1" dirty="0" err="1" smtClean="0"/>
                <a:t>тыс.руб</a:t>
              </a:r>
              <a:r>
                <a:rPr lang="ru-RU" sz="1200" b="1" i="1" dirty="0" smtClean="0"/>
                <a:t>.</a:t>
              </a:r>
              <a:endParaRPr lang="ru-RU" sz="12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4103" y="4161383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5404,611</a:t>
              </a:r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4098" y="2626519"/>
              <a:ext cx="1421025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2018 год</a:t>
              </a:r>
              <a:endParaRPr lang="ru-RU" sz="15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22146" y="4968254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82</a:t>
              </a:r>
              <a:r>
                <a:rPr lang="en-US" sz="1200" b="1" i="1" dirty="0" smtClean="0"/>
                <a:t>,000</a:t>
              </a:r>
              <a:endParaRPr lang="ru-RU" sz="1200" b="1" i="1" dirty="0" smtClean="0"/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169891" y="2306528"/>
            <a:ext cx="2797604" cy="2668903"/>
            <a:chOff x="183600" y="2626519"/>
            <a:chExt cx="3427188" cy="308600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83600" y="3456068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5385,044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06000" y="4192409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5471,044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4515" y="2626519"/>
              <a:ext cx="1420071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2019 год</a:t>
              </a:r>
              <a:endParaRPr lang="ru-RU" sz="1500" b="1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314042" y="4965186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86</a:t>
              </a:r>
              <a:r>
                <a:rPr lang="en-US" sz="1200" b="1" i="1" dirty="0" smtClean="0"/>
                <a:t>,000</a:t>
              </a:r>
              <a:endParaRPr lang="ru-RU" sz="1200" b="1" i="1" dirty="0" smtClean="0"/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29891" y="2712535"/>
            <a:ext cx="2853164" cy="2667942"/>
            <a:chOff x="183600" y="2626519"/>
            <a:chExt cx="3495252" cy="308490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83600" y="3454957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5417,486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74064" y="4170318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dirty="0" smtClean="0"/>
                <a:t>5504,486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84931" y="2626519"/>
              <a:ext cx="1420071" cy="37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2020 год</a:t>
              </a:r>
              <a:endParaRPr lang="ru-RU" sz="1500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84931" y="4964076"/>
              <a:ext cx="1420071" cy="747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87</a:t>
              </a:r>
              <a:r>
                <a:rPr lang="en-US" sz="1200" b="1" i="1" dirty="0" smtClean="0"/>
                <a:t>,000</a:t>
              </a:r>
              <a:endParaRPr lang="ru-RU" sz="1200" b="1" i="1" dirty="0" smtClean="0"/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3200" y="5364215"/>
            <a:ext cx="88668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>
                <a:solidFill>
                  <a:srgbClr val="1C1C0F"/>
                </a:solidFill>
              </a:rPr>
              <a:t>Принцип формирования и исполнения бюджета, который состоит в равновесии бюджетных расходов и источников их финансирования, называется </a:t>
            </a:r>
            <a:r>
              <a:rPr lang="ru-RU" sz="1500" b="1" i="1" dirty="0">
                <a:solidFill>
                  <a:srgbClr val="1C1C0F"/>
                </a:solidFill>
              </a:rPr>
              <a:t>сбалансированностью бюджета</a:t>
            </a:r>
            <a:r>
              <a:rPr lang="ru-RU" sz="1500" dirty="0">
                <a:solidFill>
                  <a:srgbClr val="1C1C0F"/>
                </a:solidFill>
              </a:rPr>
              <a:t>. </a:t>
            </a:r>
            <a:endParaRPr lang="ru-RU" sz="1500" dirty="0" smtClean="0">
              <a:solidFill>
                <a:srgbClr val="1C1C0F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Этот </a:t>
            </a:r>
            <a:r>
              <a:rPr lang="ru-RU" sz="1500" dirty="0">
                <a:solidFill>
                  <a:srgbClr val="1C1C0F"/>
                </a:solidFill>
              </a:rPr>
              <a:t>принцип даже при наличии бюджетного дефицита помогает удерживать баланс между объемом расходов и величиной бюджетных </a:t>
            </a:r>
            <a:r>
              <a:rPr lang="ru-RU" sz="1500" dirty="0" smtClean="0">
                <a:solidFill>
                  <a:srgbClr val="1C1C0F"/>
                </a:solidFill>
              </a:rPr>
              <a:t>поступлений.</a:t>
            </a: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Источник </a:t>
            </a:r>
            <a:r>
              <a:rPr lang="ru-RU" sz="1500" dirty="0">
                <a:solidFill>
                  <a:srgbClr val="1C1C0F"/>
                </a:solidFill>
              </a:rPr>
              <a:t>покрытия дефицита бюджета – остатки средств бюджета предыдущего периода.</a:t>
            </a:r>
            <a:endParaRPr lang="ru-RU" sz="15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3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2091194" y="334800"/>
              <a:ext cx="495257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Сбалансированность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6000" y="1088740"/>
            <a:ext cx="7970400" cy="972060"/>
            <a:chOff x="576000" y="1088740"/>
            <a:chExt cx="7970400" cy="97206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65600" y="1088740"/>
              <a:ext cx="2080800" cy="432000"/>
              <a:chOff x="-4744035" y="2125375"/>
              <a:chExt cx="2080800" cy="432000"/>
            </a:xfrm>
          </p:grpSpPr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-4744035" y="2125375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Прямоугольник 89"/>
              <p:cNvSpPr/>
              <p:nvPr/>
            </p:nvSpPr>
            <p:spPr>
              <a:xfrm>
                <a:off x="-4712990" y="2170380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&gt;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</a:t>
                </a:r>
                <a:r>
                  <a:rPr lang="ru-RU" sz="1500" b="1" dirty="0">
                    <a:solidFill>
                      <a:schemeClr val="bg1"/>
                    </a:solidFill>
                  </a:rPr>
                  <a:t>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465600" y="1628800"/>
              <a:ext cx="2080800" cy="432000"/>
              <a:chOff x="-654155" y="3182643"/>
              <a:chExt cx="2080800" cy="432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-654155" y="3182643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Прямоугольник 91"/>
              <p:cNvSpPr/>
              <p:nvPr/>
            </p:nvSpPr>
            <p:spPr>
              <a:xfrm>
                <a:off x="-623110" y="3227648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&lt;</a:t>
                </a:r>
                <a:r>
                  <a:rPr lang="ru-RU" sz="1500" b="1" i="1" dirty="0" smtClean="0"/>
                  <a:t>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987087" y="1401400"/>
              <a:ext cx="360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/>
                <a:t>=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161462" y="138870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 dirty="0"/>
                <a:t>-</a:t>
              </a: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5925600" y="1191850"/>
              <a:ext cx="522000" cy="238125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>
              <a:off x="5925600" y="1727940"/>
              <a:ext cx="522000" cy="237600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76000" y="1357200"/>
              <a:ext cx="1584000" cy="432000"/>
              <a:chOff x="522000" y="1357200"/>
              <a:chExt cx="1584000" cy="432000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522000" y="1357200"/>
                <a:ext cx="1584000" cy="432000"/>
              </a:xfrm>
              <a:prstGeom prst="roundRect">
                <a:avLst/>
              </a:pr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Прямоугольник 81"/>
              <p:cNvSpPr/>
              <p:nvPr/>
            </p:nvSpPr>
            <p:spPr>
              <a:xfrm>
                <a:off x="611560" y="1422000"/>
                <a:ext cx="1403428" cy="32316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2420755" y="1357200"/>
              <a:ext cx="1584000" cy="432000"/>
              <a:chOff x="2771800" y="2213865"/>
              <a:chExt cx="1584000" cy="432000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2771800" y="2213865"/>
                <a:ext cx="1584000" cy="432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Прямоугольник 83"/>
              <p:cNvSpPr/>
              <p:nvPr/>
            </p:nvSpPr>
            <p:spPr>
              <a:xfrm>
                <a:off x="2771800" y="2278800"/>
                <a:ext cx="1584000" cy="32316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320000" y="1134000"/>
              <a:ext cx="1584000" cy="900000"/>
              <a:chOff x="3367200" y="2303875"/>
              <a:chExt cx="1584000" cy="900000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3367200" y="2303875"/>
                <a:ext cx="1584000" cy="900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Прямоугольник 85"/>
              <p:cNvSpPr/>
              <p:nvPr/>
            </p:nvSpPr>
            <p:spPr>
              <a:xfrm>
                <a:off x="3367200" y="2376000"/>
                <a:ext cx="1580400" cy="7848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Дефицит</a:t>
                </a:r>
              </a:p>
              <a:p>
                <a:pPr lvl="0" algn="ctr"/>
                <a:r>
                  <a:rPr lang="ru-RU" sz="1500" b="1" i="1" dirty="0" smtClean="0"/>
                  <a:t>или</a:t>
                </a:r>
              </a:p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Профицит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4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ДОХОДЫ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Нижнепронгенское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883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2152297" y="2815173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2787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6822250" y="2835471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390016"/>
                </a:moveTo>
                <a:lnTo>
                  <a:pt x="215900" y="390016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390016"/>
                </a:lnTo>
                <a:lnTo>
                  <a:pt x="863600" y="390016"/>
                </a:lnTo>
                <a:lnTo>
                  <a:pt x="431800" y="900049"/>
                </a:lnTo>
                <a:lnTo>
                  <a:pt x="0" y="3900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39194" y="1140781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кругленный прямоугольник 4"/>
          <p:cNvSpPr/>
          <p:nvPr/>
        </p:nvSpPr>
        <p:spPr>
          <a:xfrm>
            <a:off x="1511659" y="1628799"/>
            <a:ext cx="2070231" cy="72212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endParaRPr lang="ru-R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6"/>
          <p:cNvSpPr/>
          <p:nvPr/>
        </p:nvSpPr>
        <p:spPr>
          <a:xfrm>
            <a:off x="347792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17205" y="1134764"/>
            <a:ext cx="2078795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8"/>
          <p:cNvSpPr/>
          <p:nvPr/>
        </p:nvSpPr>
        <p:spPr>
          <a:xfrm>
            <a:off x="6308837" y="1544765"/>
            <a:ext cx="2282036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4537" y="3607173"/>
            <a:ext cx="266237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wrap="square" anchor="t">
            <a:spAutoFit/>
          </a:bodyPr>
          <a:lstStyle/>
          <a:p>
            <a:pPr marL="12700" algn="ctr" defTabSz="360000">
              <a:lnSpc>
                <a:spcPct val="100000"/>
              </a:lnSpc>
            </a:pPr>
            <a:r>
              <a:rPr lang="ru-RU" sz="1200" b="1" i="1" dirty="0">
                <a:latin typeface="Arial"/>
                <a:cs typeface="Arial"/>
              </a:rPr>
              <a:t>Поступления от уплаты налогов, установленных Налоговым кодексом </a:t>
            </a:r>
            <a:r>
              <a:rPr lang="ru-RU" sz="1200" b="1" i="1" dirty="0" smtClean="0">
                <a:latin typeface="Arial"/>
                <a:cs typeface="Arial"/>
              </a:rPr>
              <a:t>РФ: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доходы физических лиц;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акцизы</a:t>
            </a:r>
            <a:r>
              <a:rPr lang="ru-RU" sz="1200" dirty="0">
                <a:latin typeface="Arial"/>
                <a:cs typeface="Arial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налог , взимаемый в связи с применением упрощенной системой налогообложения</a:t>
            </a:r>
            <a:r>
              <a:rPr lang="ru-RU" altLang="ru-RU" sz="1200" dirty="0" smtClean="0">
                <a:cs typeface="Arial" charset="0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е</a:t>
            </a:r>
            <a:r>
              <a:rPr lang="ru-RU" altLang="ru-RU" sz="1200" dirty="0" smtClean="0">
                <a:cs typeface="Arial" charset="0"/>
              </a:rPr>
              <a:t>диный сельскохозяйственный налог;</a:t>
            </a:r>
            <a:endParaRPr lang="en-US" altLang="ru-RU" sz="1200" dirty="0" smtClean="0">
              <a:cs typeface="Arial" charset="0"/>
            </a:endParaRP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алог на имущество физических лиц;</a:t>
            </a:r>
          </a:p>
          <a:p>
            <a:pPr marL="184785" marR="6350" indent="-172085"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 smtClean="0">
                <a:cs typeface="Arial" charset="0"/>
              </a:rPr>
              <a:t>транспортный </a:t>
            </a:r>
            <a:r>
              <a:rPr lang="ru-RU" altLang="ru-RU" sz="1200" dirty="0">
                <a:cs typeface="Arial" charset="0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земельный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>
                <a:latin typeface="Arial"/>
                <a:cs typeface="Arial"/>
              </a:rPr>
              <a:t>государственная пошлина.</a:t>
            </a:r>
            <a:endParaRPr lang="ru-RU" sz="1200" dirty="0" smtClean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7185" y="3607173"/>
            <a:ext cx="253797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дотации из бюджета Николаевского муниципального района и бюджета 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субвенции из федерального бюджета </a:t>
            </a:r>
            <a:r>
              <a:rPr lang="ru-RU" altLang="ru-RU" sz="1200" dirty="0" smtClean="0"/>
              <a:t>и (или) </a:t>
            </a:r>
            <a:r>
              <a:rPr lang="ru-RU" altLang="ru-RU" sz="1200" dirty="0"/>
              <a:t>из бюджета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иные межбюджетные трансферты из других бюджетов бюджетной системы Российской Федерации;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безвозмездные поступления от физических и юридических лиц, в том числе добровольные пожертвования.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1383119" y="334800"/>
              <a:ext cx="636873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Структура доходов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3952537" y="1089760"/>
            <a:ext cx="2014618" cy="17754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ject 4"/>
          <p:cNvSpPr/>
          <p:nvPr/>
        </p:nvSpPr>
        <p:spPr>
          <a:xfrm>
            <a:off x="4560395" y="2865252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92D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952537" y="3593828"/>
            <a:ext cx="210462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D700"/>
            </a:solidFill>
          </a:ln>
        </p:spPr>
        <p:txBody>
          <a:bodyPr wrap="square" anchor="t">
            <a:spAutoFit/>
          </a:bodyPr>
          <a:lstStyle/>
          <a:p>
            <a:pPr indent="12700" algn="ctr" defTabSz="360000" eaLnBrk="1" hangingPunct="1"/>
            <a:r>
              <a:rPr lang="ru-RU" sz="1200" b="1" i="1" dirty="0">
                <a:latin typeface="Arial"/>
                <a:cs typeface="Arial"/>
              </a:rPr>
              <a:t>Пл</a:t>
            </a:r>
            <a:r>
              <a:rPr lang="ru-RU" sz="1200" b="1" i="1" spc="-45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1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ж</a:t>
            </a:r>
            <a:r>
              <a:rPr lang="ru-RU" sz="1200" b="1" i="1" spc="-10" dirty="0">
                <a:latin typeface="Arial"/>
                <a:cs typeface="Arial"/>
              </a:rPr>
              <a:t>и</a:t>
            </a:r>
            <a:r>
              <a:rPr lang="ru-RU" sz="1200" b="1" i="1" dirty="0">
                <a:latin typeface="Arial"/>
                <a:cs typeface="Arial"/>
              </a:rPr>
              <a:t>,</a:t>
            </a:r>
            <a:r>
              <a:rPr lang="ru-RU" sz="1200" b="1" i="1" spc="-15" dirty="0">
                <a:latin typeface="Arial"/>
                <a:cs typeface="Arial"/>
              </a:rPr>
              <a:t> </a:t>
            </a:r>
            <a:r>
              <a:rPr lang="ru-RU" sz="1200" b="1" i="1" spc="-30" dirty="0">
                <a:latin typeface="Arial"/>
                <a:cs typeface="Arial"/>
              </a:rPr>
              <a:t>у</a:t>
            </a:r>
            <a:r>
              <a:rPr lang="ru-RU" sz="1200" b="1" i="1" dirty="0">
                <a:latin typeface="Arial"/>
                <a:cs typeface="Arial"/>
              </a:rPr>
              <a:t>с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dirty="0">
                <a:latin typeface="Arial"/>
                <a:cs typeface="Arial"/>
              </a:rPr>
              <a:t>ано</a:t>
            </a:r>
            <a:r>
              <a:rPr lang="ru-RU" sz="1200" b="1" i="1" spc="-40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лен</a:t>
            </a:r>
            <a:r>
              <a:rPr lang="ru-RU" sz="1200" b="1" i="1" spc="5" dirty="0">
                <a:latin typeface="Arial"/>
                <a:cs typeface="Arial"/>
              </a:rPr>
              <a:t>н</a:t>
            </a:r>
            <a:r>
              <a:rPr lang="ru-RU" sz="1200" b="1" i="1" dirty="0">
                <a:latin typeface="Arial"/>
                <a:cs typeface="Arial"/>
              </a:rPr>
              <a:t>ые за</a:t>
            </a:r>
            <a:r>
              <a:rPr lang="ru-RU" sz="1200" b="1" i="1" spc="5" dirty="0">
                <a:latin typeface="Arial"/>
                <a:cs typeface="Arial"/>
              </a:rPr>
              <a:t>к</a:t>
            </a:r>
            <a:r>
              <a:rPr lang="ru-RU" sz="1200" b="1" i="1" dirty="0">
                <a:latin typeface="Arial"/>
                <a:cs typeface="Arial"/>
              </a:rPr>
              <a:t>он</a:t>
            </a:r>
            <a:r>
              <a:rPr lang="ru-RU" sz="1200" b="1" i="1" spc="-40" dirty="0">
                <a:latin typeface="Arial"/>
                <a:cs typeface="Arial"/>
              </a:rPr>
              <a:t>о</a:t>
            </a:r>
            <a:r>
              <a:rPr lang="ru-RU" sz="1200" b="1" i="1" dirty="0">
                <a:latin typeface="Arial"/>
                <a:cs typeface="Arial"/>
              </a:rPr>
              <a:t>д</a:t>
            </a:r>
            <a:r>
              <a:rPr lang="ru-RU" sz="1200" b="1" i="1" spc="-40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6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ль</a:t>
            </a:r>
            <a:r>
              <a:rPr lang="ru-RU" sz="1200" b="1" i="1" spc="-10" dirty="0">
                <a:latin typeface="Arial"/>
                <a:cs typeface="Arial"/>
              </a:rPr>
              <a:t>ст</a:t>
            </a:r>
            <a:r>
              <a:rPr lang="ru-RU" sz="1200" b="1" i="1" spc="-15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ом </a:t>
            </a:r>
            <a:r>
              <a:rPr lang="ru-RU" sz="1200" b="1" i="1" spc="-65" dirty="0">
                <a:latin typeface="Arial"/>
                <a:cs typeface="Arial"/>
              </a:rPr>
              <a:t>РФ</a:t>
            </a:r>
            <a:r>
              <a:rPr lang="ru-RU" sz="1200" b="1" i="1" dirty="0">
                <a:latin typeface="Arial"/>
                <a:cs typeface="Arial"/>
              </a:rPr>
              <a:t>:</a:t>
            </a:r>
            <a:endParaRPr lang="ru-RU" sz="1200" dirty="0">
              <a:latin typeface="Arial"/>
              <a:cs typeface="Arial"/>
            </a:endParaRPr>
          </a:p>
          <a:p>
            <a:pPr marL="184150" marR="54610" indent="-171450">
              <a:lnSpc>
                <a:spcPct val="100000"/>
              </a:lnSpc>
              <a:buFont typeface="Arial"/>
              <a:buChar char="-"/>
            </a:pPr>
            <a:r>
              <a:rPr lang="ru-RU" sz="1200" dirty="0" smtClean="0">
                <a:latin typeface="Arial"/>
                <a:cs typeface="Arial"/>
              </a:rPr>
              <a:t>прочие </a:t>
            </a:r>
            <a:r>
              <a:rPr lang="ru-RU" sz="1200" dirty="0">
                <a:latin typeface="Arial"/>
                <a:cs typeface="Arial"/>
              </a:rPr>
              <a:t>поступления от использования имущества.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endParaRPr lang="ru-RU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2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002968" y="423536"/>
              <a:ext cx="714009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Налоговые и неналоговые</a:t>
              </a:r>
              <a:r>
                <a:rPr lang="ru-RU" sz="2300" b="1" i="1" spc="-4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ис</a:t>
              </a:r>
              <a:r>
                <a:rPr lang="ru-RU" sz="2300" b="1" i="1" spc="-6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чни</a:t>
              </a:r>
              <a:r>
                <a:rPr lang="ru-RU" sz="2300" b="1" i="1" spc="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д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25814" y="210801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566209"/>
              </p:ext>
            </p:extLst>
          </p:nvPr>
        </p:nvGraphicFramePr>
        <p:xfrm>
          <a:off x="109801" y="2401119"/>
          <a:ext cx="8872689" cy="3258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08"/>
                <a:gridCol w="6260538"/>
                <a:gridCol w="720081"/>
                <a:gridCol w="720081"/>
                <a:gridCol w="720081"/>
              </a:tblGrid>
              <a:tr h="55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 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1657,261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1722,484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1757,646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1627,261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1692,484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1727,646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159,000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163,770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167,045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 от уплаты акцизов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383,941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415,643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418,968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42,120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43,720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45,338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862,500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886,650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910,590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77,700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80,653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83,637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2,048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2,068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6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510201" y="423536"/>
              <a:ext cx="812562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2018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2019-2020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3750959646"/>
              </p:ext>
            </p:extLst>
          </p:nvPr>
        </p:nvGraphicFramePr>
        <p:xfrm>
          <a:off x="216000" y="1362354"/>
          <a:ext cx="4357012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9" name="Прямоугольник 98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0" name="Диаграмма 99"/>
          <p:cNvGraphicFramePr/>
          <p:nvPr>
            <p:extLst>
              <p:ext uri="{D42A27DB-BD31-4B8C-83A1-F6EECF244321}">
                <p14:modId xmlns:p14="http://schemas.microsoft.com/office/powerpoint/2010/main" val="690258066"/>
              </p:ext>
            </p:extLst>
          </p:nvPr>
        </p:nvGraphicFramePr>
        <p:xfrm>
          <a:off x="4730766" y="1372287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1" name="Диаграмма 100"/>
          <p:cNvGraphicFramePr/>
          <p:nvPr>
            <p:extLst>
              <p:ext uri="{D42A27DB-BD31-4B8C-83A1-F6EECF244321}">
                <p14:modId xmlns:p14="http://schemas.microsoft.com/office/powerpoint/2010/main" val="1806101962"/>
              </p:ext>
            </p:extLst>
          </p:nvPr>
        </p:nvGraphicFramePr>
        <p:xfrm>
          <a:off x="1793615" y="4090373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09541"/>
              </p:ext>
            </p:extLst>
          </p:nvPr>
        </p:nvGraphicFramePr>
        <p:xfrm>
          <a:off x="6573435" y="4132238"/>
          <a:ext cx="2264426" cy="220757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1635"/>
                <a:gridCol w="1982791"/>
              </a:tblGrid>
              <a:tr h="223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от уплаты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УСНО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ЕСХН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Имущество физических лиц</a:t>
                      </a:r>
                      <a:endParaRPr lang="ru-RU" sz="1100" dirty="0"/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90" y="4132238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" name="Объект 10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Image" r:id="rId8" imgW="0" imgH="0" progId="Photoshop.Image.13">
                  <p:embed/>
                </p:oleObj>
              </mc:Choice>
              <mc:Fallback>
                <p:oleObj name="Image" r:id="rId8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Объект 104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Image" r:id="rId10" imgW="0" imgH="0" progId="Photoshop.Image.13">
                  <p:embed/>
                </p:oleObj>
              </mc:Choice>
              <mc:Fallback>
                <p:oleObj name="Image" r:id="rId10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" name="Рисунок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15" y="4420641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Рисунок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4695514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Рисунок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0" y="5565828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Рисунок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5830914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Рисунок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20" y="607770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1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20" y="4946227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1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00D9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524197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1417239961"/>
              </p:ext>
            </p:extLst>
          </p:nvPr>
        </p:nvGraphicFramePr>
        <p:xfrm>
          <a:off x="216000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6" name="Диаграмма 105"/>
          <p:cNvGraphicFramePr/>
          <p:nvPr>
            <p:extLst>
              <p:ext uri="{D42A27DB-BD31-4B8C-83A1-F6EECF244321}">
                <p14:modId xmlns:p14="http://schemas.microsoft.com/office/powerpoint/2010/main" val="774332649"/>
              </p:ext>
            </p:extLst>
          </p:nvPr>
        </p:nvGraphicFramePr>
        <p:xfrm>
          <a:off x="4797025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1907744233"/>
              </p:ext>
            </p:extLst>
          </p:nvPr>
        </p:nvGraphicFramePr>
        <p:xfrm>
          <a:off x="2331235" y="406299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843572"/>
              </p:ext>
            </p:extLst>
          </p:nvPr>
        </p:nvGraphicFramePr>
        <p:xfrm>
          <a:off x="6687234" y="4104075"/>
          <a:ext cx="2252821" cy="38557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3933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4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114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333711" y="423536"/>
              <a:ext cx="847860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неналоговых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18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2019-2020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5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874808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0299" y="334800"/>
              <a:ext cx="891436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Безвозмездные поступления в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5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74063"/>
              </p:ext>
            </p:extLst>
          </p:nvPr>
        </p:nvGraphicFramePr>
        <p:xfrm>
          <a:off x="108432" y="2156157"/>
          <a:ext cx="8919065" cy="3163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71"/>
                <a:gridCol w="6507075"/>
                <a:gridCol w="652573"/>
                <a:gridCol w="652573"/>
                <a:gridCol w="652573"/>
              </a:tblGrid>
              <a:tr h="391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3665,350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3662,560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3659,840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91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762,570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759,780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757,060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краевого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5,710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6,060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6,280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из средств районного фонда финансовой поддержки поселений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756,860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753,720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750,780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субъектов РФ и муниципальных образований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56,610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56,610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56,610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поселений на государственную регистрацию актов гражданского состояния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9,740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9,740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9,740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Субвенция на выполнение полномочий по первичному воинскому учёту на территориях, где отсутствуют военные комиссариаты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46,870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46,870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46,870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межбюджетные трансферты, передаваемые бюджетам поселений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2846,170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2846,170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2846,170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490707" y="423536"/>
              <a:ext cx="8164607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безвозмездных поступлений в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  <a:r>
                <a:rPr lang="ru-RU" sz="2300" b="1" i="1" spc="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2018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2019-2020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491752864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462219166"/>
              </p:ext>
            </p:extLst>
          </p:nvPr>
        </p:nvGraphicFramePr>
        <p:xfrm>
          <a:off x="4728861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994725392"/>
              </p:ext>
            </p:extLst>
          </p:nvPr>
        </p:nvGraphicFramePr>
        <p:xfrm>
          <a:off x="2331235" y="410229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44837"/>
              </p:ext>
            </p:extLst>
          </p:nvPr>
        </p:nvGraphicFramePr>
        <p:xfrm>
          <a:off x="6597225" y="4824155"/>
          <a:ext cx="2418665" cy="9291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трансферты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" name="Рисунок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87511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14514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45422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</p:spTree>
    <p:extLst>
      <p:ext uri="{BB962C8B-B14F-4D97-AF65-F5344CB8AC3E}">
        <p14:creationId xmlns:p14="http://schemas.microsoft.com/office/powerpoint/2010/main" val="2129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8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5" name="object 5"/>
            <p:cNvSpPr txBox="1"/>
            <p:nvPr/>
          </p:nvSpPr>
          <p:spPr>
            <a:xfrm>
              <a:off x="90488" y="457200"/>
              <a:ext cx="8928100" cy="7232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Бюджет </a:t>
              </a:r>
              <a:r>
                <a:rPr lang="ru-RU" sz="2300" b="1" i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Нижнепронгенского</a:t>
              </a: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сельского поселения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 2018 г. и плановый период 2019-2020 гг.</a:t>
              </a:r>
              <a:endParaRPr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6148" name="object 6"/>
          <p:cNvSpPr>
            <a:spLocks noChangeArrowheads="1"/>
          </p:cNvSpPr>
          <p:nvPr/>
        </p:nvSpPr>
        <p:spPr bwMode="auto">
          <a:xfrm>
            <a:off x="36513" y="1447800"/>
            <a:ext cx="9070975" cy="1676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9" name="object 7"/>
          <p:cNvSpPr txBox="1">
            <a:spLocks noChangeArrowheads="1"/>
          </p:cNvSpPr>
          <p:nvPr/>
        </p:nvSpPr>
        <p:spPr bwMode="auto">
          <a:xfrm>
            <a:off x="90488" y="3200400"/>
            <a:ext cx="8928100" cy="332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921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34988" eaLnBrk="1" hangingPunct="1">
              <a:lnSpc>
                <a:spcPts val="2163"/>
              </a:lnSpc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Цель создания: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	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знакомление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 с основными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положениями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Совета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Нижнепронгенского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20.12.2017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61-179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 бюджете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Нижнепронгенского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сельского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2020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eaLnBrk="1" hangingPunct="1">
              <a:defRPr/>
            </a:pPr>
            <a:endParaRPr lang="ru-RU" altLang="ru-RU" sz="1000" b="1" dirty="0">
              <a:solidFill>
                <a:prstClr val="black"/>
              </a:solidFill>
              <a:latin typeface="Arial" charset="0"/>
            </a:endParaRPr>
          </a:p>
          <a:p>
            <a:pPr marL="534988" eaLnBrk="1" hangingPunct="1">
              <a:defRPr/>
            </a:pPr>
            <a:r>
              <a:rPr lang="ru-RU" altLang="ru-RU" b="1" i="1" dirty="0">
                <a:solidFill>
                  <a:prstClr val="black"/>
                </a:solidFill>
                <a:latin typeface="Arial" charset="0"/>
              </a:rPr>
              <a:t>Структура </a:t>
            </a: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отчета:</a:t>
            </a:r>
            <a:endParaRPr lang="ru-RU" altLang="ru-RU" i="1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Вводная часть 	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3-11</a:t>
            </a: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Сбалансированность бюджета поселения 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12</a:t>
            </a: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Доходы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13-20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Расходы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21-27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38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Заключительная часть 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28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ru-RU" altLang="ru-RU" sz="16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3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313528" y="424800"/>
              <a:ext cx="651896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2018 г.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2019-2020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4178082071"/>
              </p:ext>
            </p:extLst>
          </p:nvPr>
        </p:nvGraphicFramePr>
        <p:xfrm>
          <a:off x="22245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860997267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3191013801"/>
              </p:ext>
            </p:extLst>
          </p:nvPr>
        </p:nvGraphicFramePr>
        <p:xfrm>
          <a:off x="2331235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30208"/>
              </p:ext>
            </p:extLst>
          </p:nvPr>
        </p:nvGraphicFramePr>
        <p:xfrm>
          <a:off x="6597225" y="4869160"/>
          <a:ext cx="2418665" cy="101701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229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Image" r:id="rId8" imgW="0" imgH="0" progId="Photoshop.Image.13">
                  <p:embed/>
                </p:oleObj>
              </mc:Choice>
              <mc:Fallback>
                <p:oleObj name="Image" r:id="rId8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Image" r:id="rId10" imgW="0" imgH="0" progId="Photoshop.Image.13">
                  <p:embed/>
                </p:oleObj>
              </mc:Choice>
              <mc:Fallback>
                <p:oleObj name="Image" r:id="rId10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Рисунок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92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60067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5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Нижнепронгенское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956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6000" y="1806878"/>
            <a:ext cx="8893783" cy="1937157"/>
            <a:chOff x="71500" y="1021832"/>
            <a:chExt cx="8893783" cy="1937157"/>
          </a:xfrm>
        </p:grpSpPr>
        <p:sp>
          <p:nvSpPr>
            <p:cNvPr id="40975" name="Line 27"/>
            <p:cNvSpPr>
              <a:spLocks noChangeShapeType="1"/>
            </p:cNvSpPr>
            <p:nvPr/>
          </p:nvSpPr>
          <p:spPr bwMode="auto">
            <a:xfrm>
              <a:off x="2411475" y="1988022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71500" y="1021832"/>
              <a:ext cx="1080000" cy="192837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72000" y="2063106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Общегосудар-ственные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85" y="1446398"/>
              <a:ext cx="495238" cy="546032"/>
            </a:xfrm>
            <a:prstGeom prst="rect">
              <a:avLst/>
            </a:prstGeom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1187500" y="1021832"/>
              <a:ext cx="1080000" cy="192837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755" y="1520474"/>
              <a:ext cx="838095" cy="431746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170000" y="2171989"/>
              <a:ext cx="11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419500" y="1030612"/>
              <a:ext cx="1080000" cy="19283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3402000" y="2170779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580" y="1375179"/>
              <a:ext cx="965079" cy="761905"/>
            </a:xfrm>
            <a:prstGeom prst="rect">
              <a:avLst/>
            </a:prstGeom>
          </p:spPr>
        </p:pic>
        <p:sp>
          <p:nvSpPr>
            <p:cNvPr id="57" name="Скругленный прямоугольник 56"/>
            <p:cNvSpPr/>
            <p:nvPr/>
          </p:nvSpPr>
          <p:spPr>
            <a:xfrm>
              <a:off x="4535500" y="1021832"/>
              <a:ext cx="1080000" cy="1928377"/>
            </a:xfrm>
            <a:prstGeom prst="roundRect">
              <a:avLst/>
            </a:prstGeom>
            <a:solidFill>
              <a:srgbClr val="BE9C0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4518000" y="2062779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352" y="1373228"/>
              <a:ext cx="874753" cy="690595"/>
            </a:xfrm>
            <a:prstGeom prst="rect">
              <a:avLst/>
            </a:prstGeom>
          </p:spPr>
        </p:pic>
        <p:sp>
          <p:nvSpPr>
            <p:cNvPr id="63" name="Скругленный прямоугольник 62"/>
            <p:cNvSpPr/>
            <p:nvPr/>
          </p:nvSpPr>
          <p:spPr>
            <a:xfrm>
              <a:off x="5651500" y="1021832"/>
              <a:ext cx="1080000" cy="1928377"/>
            </a:xfrm>
            <a:prstGeom prst="roundRect">
              <a:avLst/>
            </a:prstGeom>
            <a:solidFill>
              <a:srgbClr val="C0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Прямоугольник 63"/>
            <p:cNvSpPr/>
            <p:nvPr/>
          </p:nvSpPr>
          <p:spPr>
            <a:xfrm>
              <a:off x="5652000" y="2062779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Культура,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кинемато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-графия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00" y="1376408"/>
              <a:ext cx="820799" cy="648000"/>
            </a:xfrm>
            <a:prstGeom prst="rect">
              <a:avLst/>
            </a:prstGeom>
          </p:spPr>
        </p:pic>
        <p:sp>
          <p:nvSpPr>
            <p:cNvPr id="69" name="Скругленный прямоугольник 68"/>
            <p:cNvSpPr/>
            <p:nvPr/>
          </p:nvSpPr>
          <p:spPr>
            <a:xfrm>
              <a:off x="6767500" y="1021832"/>
              <a:ext cx="1080000" cy="1928377"/>
            </a:xfrm>
            <a:prstGeom prst="round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Прямоугольник 69"/>
            <p:cNvSpPr/>
            <p:nvPr/>
          </p:nvSpPr>
          <p:spPr>
            <a:xfrm>
              <a:off x="6769284" y="2170779"/>
              <a:ext cx="108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289" y="1396596"/>
              <a:ext cx="965079" cy="761905"/>
            </a:xfrm>
            <a:prstGeom prst="rect">
              <a:avLst/>
            </a:prstGeom>
          </p:spPr>
        </p:pic>
        <p:sp>
          <p:nvSpPr>
            <p:cNvPr id="75" name="Скругленный прямоугольник 74"/>
            <p:cNvSpPr/>
            <p:nvPr/>
          </p:nvSpPr>
          <p:spPr>
            <a:xfrm>
              <a:off x="7883500" y="1021832"/>
              <a:ext cx="1080000" cy="1928377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7885283" y="2062779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31" y="1306359"/>
              <a:ext cx="965079" cy="761905"/>
            </a:xfrm>
            <a:prstGeom prst="rect">
              <a:avLst/>
            </a:prstGeom>
          </p:spPr>
        </p:pic>
        <p:sp>
          <p:nvSpPr>
            <p:cNvPr id="81" name="Скругленный прямоугольник 80"/>
            <p:cNvSpPr/>
            <p:nvPr/>
          </p:nvSpPr>
          <p:spPr>
            <a:xfrm>
              <a:off x="2303500" y="1021832"/>
              <a:ext cx="1080000" cy="1928377"/>
            </a:xfrm>
            <a:prstGeom prst="roundRect">
              <a:avLst/>
            </a:prstGeom>
            <a:solidFill>
              <a:srgbClr val="24AF7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Прямоугольник 82"/>
            <p:cNvSpPr/>
            <p:nvPr/>
          </p:nvSpPr>
          <p:spPr>
            <a:xfrm>
              <a:off x="2286000" y="1890345"/>
              <a:ext cx="1116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безопасность и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правоохра-нительная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деятельность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781" y="1188335"/>
              <a:ext cx="965079" cy="761905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3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11815" y="423536"/>
              <a:ext cx="7122398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Классификация расх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разделам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6515" y="4139495"/>
            <a:ext cx="8721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500" dirty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Например, в составе раздела «Жилищно-коммунальное хозяйство», в том числе, выделяются: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жилищное хозяйство; 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 smtClean="0">
                <a:latin typeface="Times New Roman" pitchFamily="18" charset="0"/>
              </a:rPr>
              <a:t> благоустройство</a:t>
            </a:r>
            <a:r>
              <a:rPr lang="ru-RU" altLang="ru-RU" sz="1500" dirty="0">
                <a:latin typeface="Times New Roman" pitchFamily="18" charset="0"/>
              </a:rPr>
              <a:t>;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другие вопросы в области жилищно-коммунального хозяйства.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19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83170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220893" y="423536"/>
              <a:ext cx="870424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 и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подразделам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23702"/>
              </p:ext>
            </p:extLst>
          </p:nvPr>
        </p:nvGraphicFramePr>
        <p:xfrm>
          <a:off x="71500" y="2113049"/>
          <a:ext cx="8919065" cy="4586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3914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Нижнепронгенского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сельского поселения Николаевского муниципального района Хабаровского края от 20.12.2017 № 61-179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всего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5404,611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5471,044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5504,486</a:t>
                      </a:r>
                    </a:p>
                  </a:txBody>
                  <a:tcPr marL="91076" marR="91076" anchor="ctr" horzOverflow="overflow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135,370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272,400</a:t>
                      </a:r>
                    </a:p>
                  </a:txBody>
                  <a:tcPr marL="91076" marR="91076" anchor="ctr" horzOverflow="overflow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4346,097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4175,145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4015,145</a:t>
                      </a:r>
                    </a:p>
                  </a:txBody>
                  <a:tcPr marL="91076" marR="91076" anchor="ctr" horzOverflow="overflow"/>
                </a:tc>
              </a:tr>
              <a:tr h="2688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органа местного самоуправления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638,600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702,490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702,490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местных администраций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3236,580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3190,655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3190,655</a:t>
                      </a:r>
                    </a:p>
                  </a:txBody>
                  <a:tcPr marL="91076" marR="91076" anchor="ctr" horzOverflow="overflow"/>
                </a:tc>
              </a:tr>
              <a:tr h="3979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29,837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121,460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269,620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72,000</a:t>
                      </a:r>
                    </a:p>
                  </a:txBody>
                  <a:tcPr marL="91076" marR="91076" anchor="ctr" horzOverflow="overflow"/>
                </a:tc>
              </a:tr>
              <a:tr h="124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46,870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46,870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46,870</a:t>
                      </a:r>
                    </a:p>
                  </a:txBody>
                  <a:tcPr marL="91076" marR="91076" anchor="ctr" horzOverflow="overflow"/>
                </a:tc>
              </a:tr>
              <a:tr h="11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46,870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46,870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46,870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145,240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145,240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145,240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9,740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9,740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9,740</a:t>
                      </a:r>
                    </a:p>
                  </a:txBody>
                  <a:tcPr marL="91076" marR="91076" anchor="ctr" horzOverflow="overflow"/>
                </a:tc>
              </a:tr>
              <a:tr h="27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135,500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135,500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135,500</a:t>
                      </a: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2262386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подразделам 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01852"/>
              </p:ext>
            </p:extLst>
          </p:nvPr>
        </p:nvGraphicFramePr>
        <p:xfrm>
          <a:off x="71500" y="2543735"/>
          <a:ext cx="8919065" cy="2576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3914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Нижнепронгенского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сельского поселения Николаевского муниципального района Хабаровского края от 20.12.2017 № 61-179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4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1785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383,941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415,643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418,968</a:t>
                      </a:r>
                    </a:p>
                  </a:txBody>
                  <a:tcPr marL="91076" marR="91076" anchor="ctr" horzOverflow="overflow"/>
                </a:tc>
              </a:tr>
              <a:tr h="194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383,941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415,643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418,968</a:t>
                      </a:r>
                    </a:p>
                  </a:txBody>
                  <a:tcPr marL="91076" marR="91076" anchor="ctr" horzOverflow="overflow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312,463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382,776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435,863</a:t>
                      </a:r>
                    </a:p>
                  </a:txBody>
                  <a:tcPr marL="91076" marR="91076" anchor="ctr" horzOverflow="overflow"/>
                </a:tc>
              </a:tr>
              <a:tr h="264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312,463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382,776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435,863</a:t>
                      </a:r>
                    </a:p>
                  </a:txBody>
                  <a:tcPr marL="91076" marR="91076" anchor="ctr" horzOverflow="overflow"/>
                </a:tc>
              </a:tr>
              <a:tr h="135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629072" y="423536"/>
              <a:ext cx="588789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Функциональная структура расходов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бюджета поселения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3065910976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Прямоугольник 117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21" name="Диаграмма 120"/>
          <p:cNvGraphicFramePr/>
          <p:nvPr>
            <p:extLst>
              <p:ext uri="{D42A27DB-BD31-4B8C-83A1-F6EECF244321}">
                <p14:modId xmlns:p14="http://schemas.microsoft.com/office/powerpoint/2010/main" val="2434045222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916872784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5" name="Таблица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884309"/>
              </p:ext>
            </p:extLst>
          </p:nvPr>
        </p:nvGraphicFramePr>
        <p:xfrm>
          <a:off x="6675629" y="4644135"/>
          <a:ext cx="2432933" cy="10866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786"/>
                <a:gridCol w="2126147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" name="Объект 125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Image" r:id="rId7" imgW="0" imgH="0" progId="Photoshop.Image.13">
                  <p:embed/>
                </p:oleObj>
              </mc:Choice>
              <mc:Fallback>
                <p:oleObj name="Image" r:id="rId7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Объект 12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Image" r:id="rId9" imgW="0" imgH="0" progId="Photoshop.Image.13">
                  <p:embed/>
                </p:oleObj>
              </mc:Choice>
              <mc:Fallback>
                <p:oleObj name="Image" r:id="rId9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" name="Рисунок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73414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414860"/>
            <a:ext cx="189310" cy="219600"/>
          </a:xfrm>
          <a:prstGeom prst="rect">
            <a:avLst/>
          </a:prstGeom>
        </p:spPr>
      </p:pic>
      <p:graphicFrame>
        <p:nvGraphicFramePr>
          <p:cNvPr id="131" name="Таблица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91588"/>
              </p:ext>
            </p:extLst>
          </p:nvPr>
        </p:nvGraphicFramePr>
        <p:xfrm>
          <a:off x="161510" y="4644135"/>
          <a:ext cx="2430270" cy="152476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450"/>
                <a:gridCol w="2123820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расходы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2" name="Рисунок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474009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Рисунок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05513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Рисунок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49923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Рисунок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90427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5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094185"/>
            <a:ext cx="189310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60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5877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914575" y="423536"/>
                <a:ext cx="731802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жилищно-коммунальное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84225"/>
              </p:ext>
            </p:extLst>
          </p:nvPr>
        </p:nvGraphicFramePr>
        <p:xfrm>
          <a:off x="251523" y="1651271"/>
          <a:ext cx="8595953" cy="1642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451"/>
                <a:gridCol w="753834"/>
                <a:gridCol w="753834"/>
                <a:gridCol w="753834"/>
              </a:tblGrid>
              <a:tr h="2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прочее благоустройство территории (уборка мусора, скашивание травы , содержание колодца и т.д.)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312,463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382,776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435,863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312,463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382,776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435,863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39" y="4127476"/>
            <a:ext cx="3464186" cy="259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0" y="4129200"/>
            <a:ext cx="3465600" cy="25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5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5877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1787955" y="423536"/>
                <a:ext cx="557126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дорожное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79266"/>
              </p:ext>
            </p:extLst>
          </p:nvPr>
        </p:nvGraphicFramePr>
        <p:xfrm>
          <a:off x="251523" y="1651271"/>
          <a:ext cx="8595953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451"/>
                <a:gridCol w="753834"/>
                <a:gridCol w="753834"/>
                <a:gridCol w="753834"/>
              </a:tblGrid>
              <a:tr h="13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Дорожное хозяйство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383,941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415,643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418,968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ремонт дорог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183,941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215,643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218,968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 организации дорожного освещения вдоль  автомобильных дорог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50" y="4629044"/>
            <a:ext cx="3131840" cy="203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4629044"/>
            <a:ext cx="3131840" cy="203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95" y="2663915"/>
            <a:ext cx="313184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34" y="2663915"/>
            <a:ext cx="3130211" cy="180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31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19664" y="22677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30" y="5364215"/>
            <a:ext cx="355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84410" y="1133745"/>
            <a:ext cx="8563065" cy="5355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Брошюра подготовлена финансовым управлением администрации Николаевского муниципального района на основании: 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/>
              <a:t>Послания </a:t>
            </a:r>
            <a:r>
              <a:rPr lang="ru-RU" sz="1900" dirty="0"/>
              <a:t>Президента Российской Федерации Федеральному   Собранию Российской Федерации от 01 декабря 2016 года</a:t>
            </a:r>
            <a:r>
              <a:rPr lang="ru-RU" sz="1900" dirty="0">
                <a:solidFill>
                  <a:srgbClr val="000000"/>
                </a:solidFill>
              </a:rPr>
              <a:t>;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Решения Совета депутатов </a:t>
            </a:r>
            <a:r>
              <a:rPr lang="ru-RU" sz="1900" dirty="0" err="1" smtClean="0">
                <a:solidFill>
                  <a:srgbClr val="000000"/>
                </a:solidFill>
              </a:rPr>
              <a:t>Нижнепронгенского</a:t>
            </a:r>
            <a:r>
              <a:rPr lang="ru-RU" sz="1900" dirty="0" smtClean="0">
                <a:solidFill>
                  <a:srgbClr val="000000"/>
                </a:solidFill>
              </a:rPr>
              <a:t> сельского поселения Николаевского района от 20.12.2017</a:t>
            </a:r>
            <a:r>
              <a:rPr lang="ru-RU" sz="1900" dirty="0" smtClean="0"/>
              <a:t> № 61-179 «О бюджете </a:t>
            </a:r>
            <a:r>
              <a:rPr lang="ru-RU" sz="1900" dirty="0" err="1" smtClean="0"/>
              <a:t>Нижнепронгенского</a:t>
            </a:r>
            <a:r>
              <a:rPr lang="ru-RU" sz="1900" dirty="0" smtClean="0"/>
              <a:t> сельского поселения на 2018 год и плановый период 2019 и 2020 годов»</a:t>
            </a:r>
            <a:r>
              <a:rPr lang="ru-RU" sz="1900" dirty="0" smtClean="0">
                <a:solidFill>
                  <a:srgbClr val="000000"/>
                </a:solidFill>
              </a:rPr>
              <a:t>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Мы  </a:t>
            </a:r>
            <a:r>
              <a:rPr lang="ru-RU" sz="1900" dirty="0">
                <a:solidFill>
                  <a:srgbClr val="000000"/>
                </a:solidFill>
              </a:rPr>
              <a:t>намерены  совершенствовать  работу  по  открытости  бюджета,  чтобы  повысить эффективность распределения средств с учетом приоритетных потребностей населения и </a:t>
            </a:r>
            <a:r>
              <a:rPr lang="ru-RU" sz="1900" dirty="0" smtClean="0">
                <a:solidFill>
                  <a:srgbClr val="000000"/>
                </a:solidFill>
              </a:rPr>
              <a:t>создания условий </a:t>
            </a:r>
            <a:r>
              <a:rPr lang="ru-RU" sz="1900" dirty="0">
                <a:solidFill>
                  <a:srgbClr val="000000"/>
                </a:solidFill>
              </a:rPr>
              <a:t>для активного участия жителей </a:t>
            </a:r>
            <a:r>
              <a:rPr lang="ru-RU" sz="1900" dirty="0" smtClean="0">
                <a:solidFill>
                  <a:srgbClr val="000000"/>
                </a:solidFill>
              </a:rPr>
              <a:t>поселения в бюджетном процессе.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Ждем ваших пожеланий и предложений. Уверены</a:t>
            </a:r>
            <a:r>
              <a:rPr lang="ru-RU" sz="1900" dirty="0">
                <a:solidFill>
                  <a:srgbClr val="000000"/>
                </a:solidFill>
              </a:rPr>
              <a:t>,  что  Ваши  предложения заслуживают самого пристального внимания. </a:t>
            </a:r>
            <a:r>
              <a:rPr lang="ru-RU" sz="1900" dirty="0" smtClean="0">
                <a:solidFill>
                  <a:srgbClr val="000000"/>
                </a:solidFill>
              </a:rPr>
              <a:t>Надеемся на долгосрочное сотрудничество.</a:t>
            </a:r>
          </a:p>
          <a:p>
            <a:pPr algn="just">
              <a:defRPr/>
            </a:pPr>
            <a:endParaRPr lang="ru-RU" sz="1900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А.Б. Миньков</a:t>
            </a: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глава </a:t>
            </a:r>
            <a:r>
              <a:rPr lang="ru-RU" sz="1900" b="1" i="1" dirty="0" err="1" smtClean="0">
                <a:solidFill>
                  <a:prstClr val="black"/>
                </a:solidFill>
              </a:rPr>
              <a:t>Нижнепронгенского</a:t>
            </a:r>
            <a:r>
              <a:rPr lang="ru-RU" sz="1900" b="1" i="1" dirty="0" smtClean="0">
                <a:solidFill>
                  <a:prstClr val="black"/>
                </a:solidFill>
              </a:rPr>
              <a:t> </a:t>
            </a:r>
            <a:r>
              <a:rPr lang="ru-RU" sz="1900" b="1" i="1" dirty="0">
                <a:solidFill>
                  <a:prstClr val="black"/>
                </a:solidFill>
              </a:rPr>
              <a:t>сельского </a:t>
            </a:r>
            <a:r>
              <a:rPr lang="ru-RU" sz="1900" b="1" i="1" dirty="0" smtClean="0">
                <a:solidFill>
                  <a:prstClr val="black"/>
                </a:solidFill>
              </a:rPr>
              <a:t>поселения</a:t>
            </a:r>
            <a:endParaRPr lang="ru-RU" sz="1900" b="1" i="1" dirty="0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6000" y="334800"/>
              <a:ext cx="9072563" cy="522000"/>
              <a:chOff x="36000" y="334800"/>
              <a:chExt cx="9072563" cy="522000"/>
            </a:xfrm>
          </p:grpSpPr>
          <p:sp>
            <p:nvSpPr>
              <p:cNvPr id="14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514800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2677540" y="334800"/>
                <a:ext cx="3779881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Заключительная часть</a:t>
                </a:r>
                <a:endPara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37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0400" y="1597416"/>
            <a:ext cx="2811430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i="1" dirty="0"/>
              <a:t>Население </a:t>
            </a:r>
            <a:r>
              <a:rPr lang="ru-RU" altLang="ru-RU" sz="1500" b="1" i="1" dirty="0" smtClean="0"/>
              <a:t>(на 01.01.2017 г.)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308 человека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1823" y="2298068"/>
            <a:ext cx="3311525" cy="12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 smtClean="0"/>
              <a:t>4 </a:t>
            </a:r>
            <a:r>
              <a:rPr lang="ru-RU" altLang="ru-RU" sz="1500" b="1" i="1" dirty="0"/>
              <a:t>сельских населённых </a:t>
            </a:r>
            <a:r>
              <a:rPr lang="ru-RU" altLang="ru-RU" sz="1500" b="1" i="1" dirty="0" smtClean="0"/>
              <a:t>пункта: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посёлок Нижнее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Пронге</a:t>
            </a:r>
            <a:endParaRPr lang="ru-RU" altLang="ru-RU" sz="1500" b="1" i="1" dirty="0" smtClean="0">
              <a:solidFill>
                <a:srgbClr val="FF0066"/>
              </a:solidFill>
            </a:endParaRP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Алеевка</a:t>
            </a:r>
            <a:endParaRPr lang="ru-RU" altLang="ru-RU" sz="1500" b="1" i="1" dirty="0" smtClean="0">
              <a:solidFill>
                <a:srgbClr val="FF0066"/>
              </a:solidFill>
            </a:endParaRP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Алексеевка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Джаорэ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1538091" y="334800"/>
              <a:ext cx="605877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Нижнепронгенское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сельское поселение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479808" y="1597416"/>
            <a:ext cx="1411861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/>
              <a:t>Территория 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1,9 км</a:t>
            </a:r>
            <a:r>
              <a:rPr lang="ru-RU" altLang="ru-RU" sz="1500" b="1" i="1" baseline="30000" dirty="0" smtClean="0">
                <a:solidFill>
                  <a:srgbClr val="FF0066"/>
                </a:solidFill>
              </a:rPr>
              <a:t>2</a:t>
            </a:r>
            <a:endParaRPr lang="ru-RU" altLang="ru-RU" sz="1500" b="1" i="1" baseline="30000" dirty="0">
              <a:solidFill>
                <a:srgbClr val="FF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1083600"/>
            <a:ext cx="3763071" cy="5407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14812"/>
            <a:ext cx="8208912" cy="29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14288" y="22225"/>
            <a:ext cx="9129712" cy="6835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object 20"/>
          <p:cNvSpPr txBox="1">
            <a:spLocks noChangeArrowheads="1"/>
          </p:cNvSpPr>
          <p:nvPr/>
        </p:nvSpPr>
        <p:spPr bwMode="auto">
          <a:xfrm>
            <a:off x="4121949" y="1656767"/>
            <a:ext cx="4842597" cy="21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Администрация</a:t>
            </a:r>
          </a:p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сельского поселения </a:t>
            </a:r>
            <a:r>
              <a:rPr lang="ru-RU" altLang="ru-RU" sz="2300" b="1" i="1" dirty="0">
                <a:latin typeface="Arial" charset="0"/>
              </a:rPr>
              <a:t>–</a:t>
            </a:r>
            <a:r>
              <a:rPr lang="ru-RU" altLang="ru-RU" sz="2300" b="1" dirty="0">
                <a:latin typeface="Arial" charset="0"/>
              </a:rPr>
              <a:t> </a:t>
            </a:r>
            <a:r>
              <a:rPr lang="ru-RU" altLang="ru-RU" sz="2300" dirty="0" smtClean="0">
                <a:latin typeface="+mn-lt"/>
              </a:rPr>
              <a:t>орган исполнительной власти, осуществляющий </a:t>
            </a:r>
            <a:r>
              <a:rPr lang="ru-RU" sz="2300" dirty="0" smtClean="0">
                <a:latin typeface="+mn-lt"/>
              </a:rPr>
              <a:t>исполнительно-распорядительные </a:t>
            </a:r>
            <a:r>
              <a:rPr lang="ru-RU" sz="2300" dirty="0">
                <a:latin typeface="+mn-lt"/>
              </a:rPr>
              <a:t>функции на территории сельского поселения</a:t>
            </a:r>
            <a:endParaRPr lang="ru-RU" altLang="ru-RU" sz="2300" dirty="0">
              <a:latin typeface="+mn-l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08794"/>
              </p:ext>
            </p:extLst>
          </p:nvPr>
        </p:nvGraphicFramePr>
        <p:xfrm>
          <a:off x="350838" y="4138254"/>
          <a:ext cx="8429626" cy="2351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74"/>
                <a:gridCol w="927103"/>
                <a:gridCol w="4073449"/>
              </a:tblGrid>
              <a:tr h="396432">
                <a:tc gridSpan="3">
                  <a:txBody>
                    <a:bodyPr/>
                    <a:lstStyle/>
                    <a:p>
                      <a:pPr marL="264922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Arial"/>
                        </a:rPr>
                        <a:t>Кон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ная</a:t>
                      </a:r>
                      <a:r>
                        <a:rPr sz="18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ин</a:t>
                      </a:r>
                      <a:r>
                        <a:rPr sz="1800" b="1" spc="-6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м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ац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Глава сельского поселения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Миньков Александр Борисович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6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682444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Нижнее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Пронге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Центральная, д. 68</a:t>
                      </a: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3329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9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,</a:t>
                      </a:r>
                      <a:r>
                        <a:rPr sz="1800" b="1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фа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8(42135)35-1-48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э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ек</a:t>
                      </a:r>
                      <a:r>
                        <a:rPr sz="1800" b="1" spc="-1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ой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ч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n.prongie@nikoladm.ru</a:t>
                      </a:r>
                      <a:endParaRPr sz="1800" b="1" i="1" u="none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8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35" dirty="0" smtClean="0">
                          <a:latin typeface="+mn-lt"/>
                          <a:cs typeface="Arial"/>
                        </a:rPr>
                        <a:t>Р</a:t>
                      </a:r>
                      <a:r>
                        <a:rPr lang="ru-RU" sz="1800" b="1" spc="-25" dirty="0" smtClean="0">
                          <a:latin typeface="+mn-lt"/>
                          <a:cs typeface="Arial"/>
                        </a:rPr>
                        <a:t>е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жим</a:t>
                      </a:r>
                      <a:r>
                        <a:rPr lang="ru-RU" sz="1800" b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ра</a:t>
                      </a:r>
                      <a:r>
                        <a:rPr lang="ru-RU" sz="1800" b="1" spc="-5" dirty="0" smtClean="0">
                          <a:latin typeface="+mn-lt"/>
                          <a:cs typeface="Arial"/>
                        </a:rPr>
                        <a:t>б</a:t>
                      </a:r>
                      <a:r>
                        <a:rPr lang="ru-RU" sz="1800" b="1" spc="-40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spc="-15" dirty="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9:00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1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3:00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14:00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8:00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1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678503" y="423536"/>
              <a:ext cx="784099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Об администрации </a:t>
              </a: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Нижнепронгенского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поселения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Николаевского муниципального района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515600"/>
            <a:ext cx="3691500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31376" y="4501858"/>
            <a:ext cx="8809200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540000"/>
            <a:r>
              <a:rPr lang="ru-RU" sz="1500" dirty="0" smtClean="0"/>
              <a:t>информации о бюджете и отчете, о его исполнении в объективной, доступной и простой для понимания форме. «Бюджет для граждан» предназначен, прежде всего, для жителей поселения, не обладающих специальными знаниями в сфере бюджетного законодательства. 	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и результатами его исполнения</a:t>
            </a:r>
          </a:p>
          <a:p>
            <a:pPr algn="just" defTabSz="540000"/>
            <a:endParaRPr lang="ru-RU" sz="1000" dirty="0" smtClean="0"/>
          </a:p>
          <a:p>
            <a:pPr algn="r"/>
            <a:r>
              <a:rPr lang="ru-RU" sz="1500" b="1" i="1" dirty="0" smtClean="0"/>
              <a:t>Глава </a:t>
            </a:r>
            <a:r>
              <a:rPr lang="ru-RU" sz="1500" b="1" i="1" dirty="0" err="1" smtClean="0"/>
              <a:t>Нижнепронгенского</a:t>
            </a:r>
            <a:r>
              <a:rPr lang="ru-RU" sz="1500" b="1" i="1" dirty="0" smtClean="0"/>
              <a:t> сельского поселения</a:t>
            </a:r>
          </a:p>
          <a:p>
            <a:pPr algn="r"/>
            <a:r>
              <a:rPr lang="ru-RU" sz="1500" b="1" i="1" dirty="0" smtClean="0"/>
              <a:t>А.Б. Миньков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0400" y="1043735"/>
            <a:ext cx="57889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ru-RU" sz="2000" b="1" i="1" spc="-75" dirty="0">
                <a:latin typeface="Arial"/>
                <a:cs typeface="Arial"/>
              </a:rPr>
              <a:t>У</a:t>
            </a:r>
            <a:r>
              <a:rPr lang="ru-RU" sz="2000" b="1" i="1" spc="-20" dirty="0">
                <a:latin typeface="Arial"/>
                <a:cs typeface="Arial"/>
              </a:rPr>
              <a:t>в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15" dirty="0">
                <a:latin typeface="Arial"/>
                <a:cs typeface="Arial"/>
              </a:rPr>
              <a:t>ж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-20" dirty="0">
                <a:latin typeface="Arial"/>
                <a:cs typeface="Arial"/>
              </a:rPr>
              <a:t>е</a:t>
            </a:r>
            <a:r>
              <a:rPr lang="ru-RU" sz="2000" b="1" i="1" spc="-10" dirty="0">
                <a:latin typeface="Arial"/>
                <a:cs typeface="Arial"/>
              </a:rPr>
              <a:t>м</a:t>
            </a:r>
            <a:r>
              <a:rPr lang="ru-RU" sz="2000" b="1" i="1" dirty="0">
                <a:latin typeface="Arial"/>
                <a:cs typeface="Arial"/>
              </a:rPr>
              <a:t>ые</a:t>
            </a:r>
            <a:r>
              <a:rPr lang="ru-RU" sz="2000" b="1" i="1" spc="-40" dirty="0">
                <a:latin typeface="Arial"/>
                <a:cs typeface="Arial"/>
              </a:rPr>
              <a:t> </a:t>
            </a:r>
            <a:r>
              <a:rPr lang="ru-RU" sz="2000" b="1" i="1" dirty="0">
                <a:latin typeface="Arial"/>
                <a:cs typeface="Arial"/>
              </a:rPr>
              <a:t>жи</a:t>
            </a:r>
            <a:r>
              <a:rPr lang="ru-RU" sz="2000" b="1" i="1" spc="-40" dirty="0">
                <a:latin typeface="Arial"/>
                <a:cs typeface="Arial"/>
              </a:rPr>
              <a:t>т</a:t>
            </a:r>
            <a:r>
              <a:rPr lang="ru-RU" sz="2000" b="1" i="1" dirty="0">
                <a:latin typeface="Arial"/>
                <a:cs typeface="Arial"/>
              </a:rPr>
              <a:t>ели</a:t>
            </a:r>
          </a:p>
          <a:p>
            <a:pPr marL="12700" algn="ctr">
              <a:lnSpc>
                <a:spcPts val="2380"/>
              </a:lnSpc>
            </a:pPr>
            <a:r>
              <a:rPr lang="ru-RU" sz="2000" b="1" i="1" dirty="0" err="1" smtClean="0">
                <a:latin typeface="Arial"/>
                <a:cs typeface="Arial"/>
              </a:rPr>
              <a:t>Нижнепронгенского</a:t>
            </a:r>
            <a:r>
              <a:rPr lang="ru-RU" sz="2000" b="1" i="1" dirty="0" smtClean="0">
                <a:latin typeface="Arial"/>
                <a:cs typeface="Arial"/>
              </a:rPr>
              <a:t> сельс</a:t>
            </a:r>
            <a:r>
              <a:rPr lang="ru-RU" sz="2000" b="1" i="1" spc="-20" dirty="0" smtClean="0">
                <a:latin typeface="Arial"/>
                <a:cs typeface="Arial"/>
              </a:rPr>
              <a:t>к</a:t>
            </a:r>
            <a:r>
              <a:rPr lang="ru-RU" sz="2000" b="1" i="1" dirty="0" smtClean="0">
                <a:latin typeface="Arial"/>
                <a:cs typeface="Arial"/>
              </a:rPr>
              <a:t>ого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lang="ru-RU" sz="2000" b="1" i="1" dirty="0" smtClean="0">
                <a:latin typeface="Arial"/>
                <a:cs typeface="Arial"/>
              </a:rPr>
              <a:t>п</a:t>
            </a:r>
            <a:r>
              <a:rPr lang="ru-RU" sz="2000" b="1" i="1" spc="-25" dirty="0" smtClean="0">
                <a:latin typeface="Arial"/>
                <a:cs typeface="Arial"/>
              </a:rPr>
              <a:t>о</a:t>
            </a:r>
            <a:r>
              <a:rPr lang="ru-RU" sz="2000" b="1" i="1" dirty="0" smtClean="0">
                <a:latin typeface="Arial"/>
                <a:cs typeface="Arial"/>
              </a:rPr>
              <a:t>се</a:t>
            </a:r>
            <a:r>
              <a:rPr lang="ru-RU" sz="2000" b="1" i="1" spc="-20" dirty="0" smtClean="0">
                <a:latin typeface="Arial"/>
                <a:cs typeface="Arial"/>
              </a:rPr>
              <a:t>л</a:t>
            </a:r>
            <a:r>
              <a:rPr lang="ru-RU" sz="2000" b="1" i="1" dirty="0" smtClean="0">
                <a:latin typeface="Arial"/>
                <a:cs typeface="Arial"/>
              </a:rPr>
              <a:t>ения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!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715" y="1711858"/>
            <a:ext cx="6976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 defTabSz="540000"/>
            <a:r>
              <a:rPr lang="ru-RU" sz="1500" dirty="0" smtClean="0"/>
              <a:t>В соответствии </a:t>
            </a:r>
            <a:r>
              <a:rPr lang="ru-RU" sz="1500" dirty="0"/>
              <a:t>с п</a:t>
            </a:r>
            <a:r>
              <a:rPr lang="ru-RU" sz="1500" dirty="0">
                <a:solidFill>
                  <a:srgbClr val="000000"/>
                </a:solidFill>
              </a:rPr>
              <a:t>осланием Президента Российской Федерации Федеральному Собранию Российской Федерации от 01 декабря 2016 года</a:t>
            </a:r>
            <a:r>
              <a:rPr lang="ru-RU" sz="1500" dirty="0" smtClean="0"/>
              <a:t>, 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муниципальных образованиях,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indent="361950" algn="just" defTabSz="540000"/>
            <a:r>
              <a:rPr lang="ru-RU" sz="1500" b="1" dirty="0" smtClean="0"/>
              <a:t>«</a:t>
            </a:r>
            <a:r>
              <a:rPr lang="ru-RU" sz="1500" b="1" dirty="0"/>
              <a:t>Бюджет для граждан»</a:t>
            </a:r>
            <a:r>
              <a:rPr lang="ru-RU" sz="1500" dirty="0"/>
              <a:t> – это документ, представленный в виде аналитического материала. Он разрабатывается и публикуется в открытом доступе финансовым </a:t>
            </a:r>
            <a:r>
              <a:rPr lang="ru-RU" sz="1500" dirty="0" smtClean="0"/>
              <a:t>органом </a:t>
            </a:r>
            <a:r>
              <a:rPr lang="ru-RU" sz="1500" dirty="0"/>
              <a:t>соответствующего муниципального образования</a:t>
            </a:r>
            <a:r>
              <a:rPr lang="ru-RU" sz="1500" dirty="0" smtClean="0"/>
              <a:t>. </a:t>
            </a:r>
            <a:r>
              <a:rPr lang="ru-RU" sz="1400" dirty="0" smtClean="0"/>
              <a:t> </a:t>
            </a:r>
            <a:r>
              <a:rPr lang="ru-RU" sz="1500" dirty="0" smtClean="0"/>
              <a:t>Его </a:t>
            </a:r>
            <a:r>
              <a:rPr lang="ru-RU" sz="1500" dirty="0"/>
              <a:t>основная цель – предоставление </a:t>
            </a:r>
            <a:r>
              <a:rPr lang="ru-RU" sz="1500" dirty="0" smtClean="0"/>
              <a:t> гражданам  </a:t>
            </a:r>
            <a:r>
              <a:rPr lang="ru-RU" sz="1500" dirty="0"/>
              <a:t>актуальной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357200" y="334800"/>
              <a:ext cx="642054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Приветственное слово главы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27766" r="21678" b="16835"/>
          <a:stretch/>
        </p:blipFill>
        <p:spPr>
          <a:xfrm>
            <a:off x="146745" y="1855314"/>
            <a:ext cx="1859970" cy="26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5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940975" y="404664"/>
              <a:ext cx="731610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Структура органов местного самоуправления</a:t>
              </a:r>
            </a:p>
            <a:p>
              <a:pPr algn="ctr">
                <a:defRPr/>
              </a:pP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Нижнепронгенского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66556" y="1538790"/>
            <a:ext cx="8010888" cy="4923453"/>
            <a:chOff x="566556" y="1538790"/>
            <a:chExt cx="8010888" cy="4923453"/>
          </a:xfrm>
        </p:grpSpPr>
        <p:sp>
          <p:nvSpPr>
            <p:cNvPr id="12" name="Овал 11"/>
            <p:cNvSpPr/>
            <p:nvPr/>
          </p:nvSpPr>
          <p:spPr>
            <a:xfrm>
              <a:off x="2106270" y="2106225"/>
              <a:ext cx="4896000" cy="334800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6556" y="4374078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9"/>
            <p:cNvSpPr/>
            <p:nvPr/>
          </p:nvSpPr>
          <p:spPr>
            <a:xfrm>
              <a:off x="2879941" y="1538790"/>
              <a:ext cx="3375374" cy="2088000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02070" y="4374243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2879941" y="1957342"/>
              <a:ext cx="3375374" cy="124649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Глава</a:t>
              </a:r>
            </a:p>
            <a:p>
              <a:pPr lvl="0" algn="ctr"/>
              <a:r>
                <a:rPr lang="ru-RU" sz="1500" b="1" dirty="0" err="1" smtClean="0"/>
                <a:t>Нижнепронгенского</a:t>
              </a:r>
              <a:endParaRPr lang="en-US" sz="1500" b="1" dirty="0" smtClean="0"/>
            </a:p>
            <a:p>
              <a:pPr lvl="0" algn="ctr"/>
              <a:r>
                <a:rPr lang="ru-RU" sz="1500" b="1" dirty="0" smtClean="0"/>
                <a:t>сельского </a:t>
              </a:r>
              <a:r>
                <a:rPr lang="ru-RU" sz="1500" b="1" dirty="0"/>
                <a:t>поселения</a:t>
              </a:r>
            </a:p>
            <a:p>
              <a:pPr lvl="0" algn="ctr"/>
              <a:endParaRPr lang="ru-RU" sz="1500" b="1" i="1" dirty="0" smtClean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Миньков Александр Борисович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37980" y="4460338"/>
              <a:ext cx="3314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Исполнительно-распорядительный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Администрация</a:t>
              </a:r>
            </a:p>
            <a:p>
              <a:pPr lvl="0" algn="ctr"/>
              <a:r>
                <a:rPr lang="ru-RU" sz="1500" b="1" i="1" dirty="0" err="1">
                  <a:solidFill>
                    <a:schemeClr val="bg1"/>
                  </a:solidFill>
                </a:rPr>
                <a:t>Нижнепронгенского</a:t>
              </a:r>
              <a:r>
                <a:rPr lang="ru-RU" sz="1500" b="1" i="1" dirty="0">
                  <a:solidFill>
                    <a:schemeClr val="bg1"/>
                  </a:solidFill>
                </a:rPr>
                <a:t> сельского 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1560" y="4586602"/>
              <a:ext cx="3276000" cy="1708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Представительный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Совет депутатов</a:t>
              </a:r>
            </a:p>
            <a:p>
              <a:pPr lvl="0" algn="ctr"/>
              <a:r>
                <a:rPr lang="ru-RU" sz="1500" b="1" i="1" dirty="0" err="1" smtClean="0">
                  <a:solidFill>
                    <a:schemeClr val="bg1"/>
                  </a:solidFill>
                </a:rPr>
                <a:t>Нижнепронгенского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92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15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720000" y="2753925"/>
            <a:ext cx="769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Уровни бюджетной системы Российской Федерации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8000" y="3294652"/>
            <a:ext cx="8553600" cy="2879653"/>
            <a:chOff x="288000" y="2933945"/>
            <a:chExt cx="8553600" cy="2879653"/>
          </a:xfrm>
        </p:grpSpPr>
        <p:sp>
          <p:nvSpPr>
            <p:cNvPr id="49" name="Line 60"/>
            <p:cNvSpPr>
              <a:spLocks noChangeShapeType="1"/>
            </p:cNvSpPr>
            <p:nvPr/>
          </p:nvSpPr>
          <p:spPr bwMode="auto">
            <a:xfrm>
              <a:off x="4561200" y="4903200"/>
              <a:ext cx="0" cy="36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4561200" y="4194085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>
              <a:off x="153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765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>
              <a:off x="4561200" y="3474004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214800" y="2933945"/>
              <a:ext cx="2700000" cy="520899"/>
              <a:chOff x="2879941" y="1538790"/>
              <a:chExt cx="3375374" cy="520899"/>
            </a:xfrm>
            <a:solidFill>
              <a:srgbClr val="002060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Прямоугольник 32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федеральный бюджет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214800" y="3654000"/>
              <a:ext cx="2700000" cy="520899"/>
              <a:chOff x="2879941" y="1538790"/>
              <a:chExt cx="3375374" cy="52089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Прямоугольник 35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бюджеты субъектов РФ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214800" y="4374000"/>
              <a:ext cx="2700000" cy="520899"/>
              <a:chOff x="2879941" y="1538790"/>
              <a:chExt cx="3375374" cy="52089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местные бюджеты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Скругленный прямоугольник 40"/>
            <p:cNvSpPr/>
            <p:nvPr/>
          </p:nvSpPr>
          <p:spPr>
            <a:xfrm>
              <a:off x="2880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2880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муниципальных районов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148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2148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городских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1416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61416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smtClean="0">
                  <a:solidFill>
                    <a:schemeClr val="bg1"/>
                  </a:solidFill>
                </a:rPr>
                <a:t>бюджеты</a:t>
              </a:r>
              <a:endParaRPr lang="ru-RU" sz="15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сельских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1537200" y="5094000"/>
              <a:ext cx="6119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4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1113704" y="334800"/>
              <a:ext cx="69075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Бюджетная система Российской Федерации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599400"/>
            <a:ext cx="7858521" cy="62499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54" y="863715"/>
            <a:ext cx="8658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Бюдже</a:t>
            </a:r>
            <a:r>
              <a:rPr lang="ru-RU" altLang="ru-RU" sz="1300" b="1" i="1" u="sng" baseline="-9000" dirty="0" err="1">
                <a:latin typeface="Arial" pitchFamily="34" charset="0"/>
                <a:cs typeface="Arial" pitchFamily="34" charset="0"/>
              </a:rPr>
              <a:t>́</a:t>
            </a:r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1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старонормандского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i="1" dirty="0" err="1">
                <a:latin typeface="Arial" pitchFamily="34" charset="0"/>
                <a:cs typeface="Arial" pitchFamily="34" charset="0"/>
              </a:rPr>
              <a:t>bougette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>
                <a:latin typeface="Arial"/>
                <a:cs typeface="Arial"/>
              </a:rPr>
              <a:t>–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мешок  с  </a:t>
            </a:r>
            <a:r>
              <a:rPr lang="ru-RU" altLang="ru-RU" sz="1300" i="1" dirty="0" smtClean="0">
                <a:latin typeface="Arial" pitchFamily="34" charset="0"/>
                <a:cs typeface="Arial" pitchFamily="34" charset="0"/>
              </a:rPr>
              <a:t>деньгами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300" dirty="0">
                <a:latin typeface="Arial"/>
                <a:cs typeface="Arial"/>
              </a:rPr>
              <a:t>–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>
                <a:latin typeface="Arial" pitchFamily="34" charset="0"/>
                <a:cs typeface="Arial" pitchFamily="34" charset="0"/>
              </a:rPr>
              <a:t>смета доходов и расходов 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pPr algn="just"/>
            <a:endParaRPr lang="ru-RU" alt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Бюджет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форма образования и расходования денежных средств, предназначенных для финансового обеспечения задач и функций поселения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Доходы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поступающие в бюджет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Расходы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выплачиваемые из бюджета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Дефицит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превышение </a:t>
            </a:r>
            <a:r>
              <a:rPr lang="ru-RU" sz="1300" dirty="0">
                <a:latin typeface="Arial"/>
                <a:cs typeface="Arial"/>
              </a:rPr>
              <a:t>расходов над </a:t>
            </a:r>
            <a:r>
              <a:rPr lang="ru-RU" sz="1300" dirty="0" smtClean="0">
                <a:latin typeface="Arial"/>
                <a:cs typeface="Arial"/>
              </a:rPr>
              <a:t>доходами.</a:t>
            </a:r>
            <a:r>
              <a:rPr lang="ru-RU" sz="1300" b="1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Источники </a:t>
            </a:r>
            <a:r>
              <a:rPr lang="ru-RU" sz="1300" dirty="0">
                <a:latin typeface="Arial"/>
                <a:cs typeface="Arial"/>
              </a:rPr>
              <a:t>покрытия </a:t>
            </a:r>
            <a:r>
              <a:rPr lang="ru-RU" sz="1300" dirty="0" smtClean="0">
                <a:latin typeface="Arial"/>
                <a:cs typeface="Arial"/>
              </a:rPr>
              <a:t>дефицита бюджета: использование имеющихся остатков, долговой </a:t>
            </a:r>
            <a:r>
              <a:rPr lang="ru-RU" sz="1300" dirty="0" err="1" smtClean="0">
                <a:latin typeface="Arial"/>
                <a:cs typeface="Arial"/>
              </a:rPr>
              <a:t>займ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Профицит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</a:t>
            </a:r>
            <a:r>
              <a:rPr lang="ru-RU" sz="1300" dirty="0" smtClean="0">
                <a:latin typeface="Arial"/>
                <a:cs typeface="Arial"/>
              </a:rPr>
              <a:t>превышение </a:t>
            </a:r>
            <a:r>
              <a:rPr lang="ru-RU" sz="1300" dirty="0">
                <a:latin typeface="Arial"/>
                <a:cs typeface="Arial"/>
              </a:rPr>
              <a:t>доходов над </a:t>
            </a:r>
            <a:r>
              <a:rPr lang="ru-RU" sz="1300" dirty="0" smtClean="0">
                <a:latin typeface="Arial"/>
                <a:cs typeface="Arial"/>
              </a:rPr>
              <a:t>расходами. Варианты использования: накопление остатков, погашение долга.</a:t>
            </a:r>
          </a:p>
          <a:p>
            <a:pPr algn="just"/>
            <a:endParaRPr lang="ru-RU" sz="1000" dirty="0">
              <a:latin typeface="Arial"/>
              <a:cs typeface="Arial"/>
            </a:endParaRPr>
          </a:p>
          <a:p>
            <a:pPr algn="just"/>
            <a:r>
              <a:rPr lang="ru-RU" sz="1300" b="1" i="1" u="sng" dirty="0" smtClean="0">
                <a:latin typeface="Arial"/>
                <a:cs typeface="Arial"/>
              </a:rPr>
              <a:t>Межбюджетные трансферты</a:t>
            </a:r>
            <a:r>
              <a:rPr lang="ru-RU" sz="1300" dirty="0" smtClean="0">
                <a:latin typeface="Arial"/>
                <a:cs typeface="Arial"/>
              </a:rPr>
              <a:t> – денежные средства, перечисляемые из одного бюджета другому.</a:t>
            </a:r>
          </a:p>
          <a:p>
            <a:pPr algn="just"/>
            <a:r>
              <a:rPr lang="ru-RU" sz="1300" dirty="0" smtClean="0">
                <a:latin typeface="Arial"/>
                <a:cs typeface="Arial"/>
              </a:rPr>
              <a:t>Виды межбюджетных трансфертов: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/>
              <a:t>Субвенции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трансферты, предоставляемые на </a:t>
            </a:r>
            <a:r>
              <a:rPr lang="ru-RU" sz="1300" dirty="0">
                <a:latin typeface="Arial"/>
                <a:cs typeface="Arial"/>
              </a:rPr>
              <a:t>финансирование </a:t>
            </a:r>
            <a:r>
              <a:rPr lang="ru-RU" sz="1300" dirty="0" smtClean="0">
                <a:latin typeface="Arial"/>
                <a:cs typeface="Arial"/>
              </a:rPr>
              <a:t>переданных другим публично-правовым образованиям полномочий 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ы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о в ма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аз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н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пить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пр</a:t>
            </a:r>
            <a:r>
              <a:rPr lang="ru-RU" sz="1300" spc="-10" dirty="0">
                <a:latin typeface="Arial"/>
                <a:cs typeface="Arial"/>
              </a:rPr>
              <a:t>од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кты по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списку).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/>
              <a:t>Субсидии</a:t>
            </a:r>
            <a:r>
              <a:rPr lang="ru-RU" sz="1300" b="1" dirty="0"/>
              <a:t> </a:t>
            </a:r>
            <a:r>
              <a:rPr lang="ru-RU" sz="1300" dirty="0"/>
              <a:t>– трансферты, предоставляемые на условиях долевого </a:t>
            </a:r>
            <a:r>
              <a:rPr lang="ru-RU" sz="1300" dirty="0" err="1"/>
              <a:t>софинансирования</a:t>
            </a:r>
            <a:r>
              <a:rPr lang="ru-RU" sz="1300" dirty="0"/>
              <a:t> расходов других бюджетов (</a:t>
            </a:r>
            <a:r>
              <a:rPr lang="ru-RU" sz="1300" i="1" dirty="0"/>
              <a:t>аналогия в семейном </a:t>
            </a:r>
            <a:r>
              <a:rPr lang="ru-RU" sz="1300" i="1" dirty="0" smtClean="0"/>
              <a:t>бюджете:</a:t>
            </a:r>
            <a:r>
              <a:rPr lang="ru-RU" sz="1300" dirty="0" smtClean="0"/>
              <a:t> </a:t>
            </a:r>
            <a:r>
              <a:rPr lang="ru-RU" sz="1300" dirty="0"/>
              <a:t>вы добавляете  свои деньги к «карманным» деньгам ребенка для определенной покупки).</a:t>
            </a:r>
            <a:endParaRPr lang="ru-RU" sz="1300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Дотации</a:t>
            </a:r>
            <a:r>
              <a:rPr lang="ru-RU" sz="1300" dirty="0" smtClean="0">
                <a:latin typeface="Arial"/>
                <a:cs typeface="Arial"/>
              </a:rPr>
              <a:t> –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трансферты,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предоставляемые без определения конкретной цели их использования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а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те</a:t>
            </a:r>
            <a:r>
              <a:rPr lang="ru-RU" sz="1300" spc="-1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своему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бенку «карманные»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ень</a:t>
            </a:r>
            <a:r>
              <a:rPr lang="ru-RU" sz="1300" spc="-5" dirty="0" smtClean="0">
                <a:latin typeface="Arial"/>
                <a:cs typeface="Arial"/>
              </a:rPr>
              <a:t>г</a:t>
            </a:r>
            <a:r>
              <a:rPr lang="ru-RU" sz="1300" dirty="0" smtClean="0">
                <a:latin typeface="Arial"/>
                <a:cs typeface="Arial"/>
              </a:rPr>
              <a:t>и)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ru-RU" sz="1300" i="1" u="sng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Иные </a:t>
            </a:r>
            <a:r>
              <a:rPr lang="ru-RU" sz="1300" b="1" i="1" dirty="0">
                <a:latin typeface="Arial"/>
                <a:cs typeface="Arial"/>
              </a:rPr>
              <a:t>ме</a:t>
            </a:r>
            <a:r>
              <a:rPr lang="ru-RU" sz="1300" b="1" i="1" spc="-10" dirty="0">
                <a:latin typeface="Arial"/>
                <a:cs typeface="Arial"/>
              </a:rPr>
              <a:t>ж</a:t>
            </a:r>
            <a:r>
              <a:rPr lang="ru-RU" sz="1300" b="1" i="1" dirty="0">
                <a:latin typeface="Arial"/>
                <a:cs typeface="Arial"/>
              </a:rPr>
              <a:t>б</a:t>
            </a:r>
            <a:r>
              <a:rPr lang="ru-RU" sz="1300" b="1" i="1" spc="5" dirty="0">
                <a:latin typeface="Arial"/>
                <a:cs typeface="Arial"/>
              </a:rPr>
              <a:t>ю</a:t>
            </a:r>
            <a:r>
              <a:rPr lang="ru-RU" sz="1300" b="1" i="1" spc="-10" dirty="0">
                <a:latin typeface="Arial"/>
                <a:cs typeface="Arial"/>
              </a:rPr>
              <a:t>д</a:t>
            </a:r>
            <a:r>
              <a:rPr lang="ru-RU" sz="1300" b="1" i="1" dirty="0">
                <a:latin typeface="Arial"/>
                <a:cs typeface="Arial"/>
              </a:rPr>
              <a:t>ж</a:t>
            </a:r>
            <a:r>
              <a:rPr lang="ru-RU" sz="1300" b="1" i="1" spc="-5" dirty="0">
                <a:latin typeface="Arial"/>
                <a:cs typeface="Arial"/>
              </a:rPr>
              <a:t>е</a:t>
            </a:r>
            <a:r>
              <a:rPr lang="ru-RU" sz="1300" b="1" i="1" dirty="0">
                <a:latin typeface="Arial"/>
                <a:cs typeface="Arial"/>
              </a:rPr>
              <a:t>тн</a:t>
            </a:r>
            <a:r>
              <a:rPr lang="ru-RU" sz="1300" b="1" i="1" spc="-10" dirty="0">
                <a:latin typeface="Arial"/>
                <a:cs typeface="Arial"/>
              </a:rPr>
              <a:t>ы</a:t>
            </a:r>
            <a:r>
              <a:rPr lang="ru-RU" sz="1300" b="1" i="1" dirty="0">
                <a:latin typeface="Arial"/>
                <a:cs typeface="Arial"/>
              </a:rPr>
              <a:t>е </a:t>
            </a:r>
            <a:r>
              <a:rPr lang="ru-RU" sz="1300" b="1" i="1" dirty="0" smtClean="0">
                <a:latin typeface="Arial"/>
                <a:cs typeface="Arial"/>
              </a:rPr>
              <a:t>т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анс</a:t>
            </a:r>
            <a:r>
              <a:rPr lang="ru-RU" sz="1300" b="1" i="1" spc="-10" dirty="0" smtClean="0">
                <a:latin typeface="Arial"/>
                <a:cs typeface="Arial"/>
              </a:rPr>
              <a:t>ф</a:t>
            </a:r>
            <a:r>
              <a:rPr lang="ru-RU" sz="1300" b="1" i="1" dirty="0" smtClean="0">
                <a:latin typeface="Arial"/>
                <a:cs typeface="Arial"/>
              </a:rPr>
              <a:t>е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ты</a:t>
            </a:r>
            <a:r>
              <a:rPr lang="ru-RU" sz="1300" dirty="0">
                <a:latin typeface="Arial"/>
                <a:cs typeface="Arial"/>
              </a:rPr>
              <a:t> </a:t>
            </a:r>
            <a:endParaRPr lang="ru-RU" sz="1300" dirty="0" smtClean="0">
              <a:latin typeface="Arial"/>
              <a:cs typeface="Arial"/>
            </a:endParaRP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трансферты, предоставляемые </a:t>
            </a:r>
            <a:r>
              <a:rPr lang="ru-RU" sz="1300" dirty="0">
                <a:latin typeface="Arial"/>
                <a:cs typeface="Arial"/>
              </a:rPr>
              <a:t>на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с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ов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ях 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енных</a:t>
            </a:r>
            <a:r>
              <a:rPr lang="ru-RU" sz="1300" spc="-3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ст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нами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на определенных условиях); </a:t>
            </a: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</a:t>
            </a:r>
            <a:r>
              <a:rPr lang="ru-RU" sz="1300" dirty="0">
                <a:latin typeface="Arial"/>
                <a:cs typeface="Arial"/>
              </a:rPr>
              <a:t>, предоставляемые </a:t>
            </a:r>
            <a:r>
              <a:rPr lang="ru-RU" sz="1300" dirty="0" smtClean="0">
                <a:latin typeface="Arial"/>
                <a:cs typeface="Arial"/>
              </a:rPr>
              <a:t>на</a:t>
            </a:r>
            <a:r>
              <a:rPr lang="ru-RU" sz="1300" spc="-2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выр</a:t>
            </a:r>
            <a:r>
              <a:rPr lang="ru-RU" sz="1300" spc="-5" dirty="0">
                <a:latin typeface="Arial"/>
                <a:cs typeface="Arial"/>
              </a:rPr>
              <a:t>а</a:t>
            </a:r>
            <a:r>
              <a:rPr lang="ru-RU" sz="1300" dirty="0">
                <a:latin typeface="Arial"/>
                <a:cs typeface="Arial"/>
              </a:rPr>
              <a:t>вни</a:t>
            </a:r>
            <a:r>
              <a:rPr lang="ru-RU" sz="1300" spc="-10" dirty="0">
                <a:latin typeface="Arial"/>
                <a:cs typeface="Arial"/>
              </a:rPr>
              <a:t>в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10" dirty="0">
                <a:latin typeface="Arial"/>
                <a:cs typeface="Arial"/>
              </a:rPr>
              <a:t>н</a:t>
            </a:r>
            <a:r>
              <a:rPr lang="ru-RU" sz="1300" dirty="0">
                <a:latin typeface="Arial"/>
                <a:cs typeface="Arial"/>
              </a:rPr>
              <a:t>ие б</a:t>
            </a:r>
            <a:r>
              <a:rPr lang="ru-RU" sz="1300" spc="5" dirty="0">
                <a:latin typeface="Arial"/>
                <a:cs typeface="Arial"/>
              </a:rPr>
              <a:t>ю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ж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тной</a:t>
            </a:r>
            <a:r>
              <a:rPr lang="ru-RU" sz="1300" spc="-4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обе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пе</a:t>
            </a:r>
            <a:r>
              <a:rPr lang="ru-RU" sz="1300" spc="-10" dirty="0">
                <a:latin typeface="Arial"/>
                <a:cs typeface="Arial"/>
              </a:rPr>
              <a:t>ч</a:t>
            </a:r>
            <a:r>
              <a:rPr lang="ru-RU" sz="1300" dirty="0">
                <a:latin typeface="Arial"/>
                <a:cs typeface="Arial"/>
              </a:rPr>
              <a:t>енно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ти без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ения</a:t>
            </a:r>
            <a:r>
              <a:rPr lang="ru-RU" sz="1300" spc="-3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конкретной це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их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испо</a:t>
            </a:r>
            <a:r>
              <a:rPr lang="ru-RU" sz="1300" spc="-10" dirty="0" smtClean="0">
                <a:latin typeface="Arial"/>
                <a:cs typeface="Arial"/>
              </a:rPr>
              <a:t>л</a:t>
            </a:r>
            <a:r>
              <a:rPr lang="ru-RU" sz="1300" dirty="0" smtClean="0">
                <a:latin typeface="Arial"/>
                <a:cs typeface="Arial"/>
              </a:rPr>
              <a:t>ьзован</a:t>
            </a:r>
            <a:r>
              <a:rPr lang="ru-RU" sz="1300" spc="-10" dirty="0" smtClean="0">
                <a:latin typeface="Arial"/>
                <a:cs typeface="Arial"/>
              </a:rPr>
              <a:t>и</a:t>
            </a:r>
            <a:r>
              <a:rPr lang="ru-RU" sz="1300" dirty="0" smtClean="0">
                <a:latin typeface="Arial"/>
                <a:cs typeface="Arial"/>
              </a:rPr>
              <a:t>я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содержите </a:t>
            </a:r>
            <a:r>
              <a:rPr lang="ru-RU" sz="1300" dirty="0" smtClean="0">
                <a:latin typeface="Arial"/>
                <a:cs typeface="Arial"/>
              </a:rPr>
              <a:t>своего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бенка).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9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010794" y="334800"/>
              <a:ext cx="311335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понятия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70000" y="1043735"/>
            <a:ext cx="4815535" cy="4857271"/>
            <a:chOff x="2258136" y="1268760"/>
            <a:chExt cx="4609119" cy="4632246"/>
          </a:xfrm>
        </p:grpSpPr>
        <p:sp>
          <p:nvSpPr>
            <p:cNvPr id="12" name="TextBox 11"/>
            <p:cNvSpPr txBox="1"/>
            <p:nvPr/>
          </p:nvSpPr>
          <p:spPr>
            <a:xfrm>
              <a:off x="4600449" y="5499230"/>
              <a:ext cx="1151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FF0000"/>
                  </a:solidFill>
                </a:rPr>
                <a:t>м</a:t>
              </a:r>
              <a:r>
                <a:rPr lang="ru-RU" sz="800" b="1" dirty="0" smtClean="0">
                  <a:solidFill>
                    <a:srgbClr val="FF0000"/>
                  </a:solidFill>
                </a:rPr>
                <a:t>ежбюджетные трансферты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258136" y="1268760"/>
              <a:ext cx="4609119" cy="4632246"/>
              <a:chOff x="2258136" y="1538790"/>
              <a:chExt cx="4609119" cy="463224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82" y="1538790"/>
                <a:ext cx="2307773" cy="388090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136" y="1562097"/>
                <a:ext cx="2223854" cy="3883762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1740" y="4415316"/>
                <a:ext cx="1488959" cy="148895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0000">
                <a:off x="4150398" y="5105084"/>
                <a:ext cx="1421269" cy="1065952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4000" y="4170755"/>
                <a:ext cx="149737" cy="511375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975" y="3879050"/>
                <a:ext cx="226902" cy="774903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317207" y="334800"/>
              <a:ext cx="450052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Межбюджетные отношения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1781" y="2947590"/>
            <a:ext cx="23849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                        Хабаровского края: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выравнива-ние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бюджетной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ности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крае-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вого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субвенции.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77245" y="1313765"/>
            <a:ext cx="229525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бюджета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Николаевского района: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выравнивание  бюджетной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обеспеченнос-ти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районного Фонда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фи-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нансовой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поддержки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посе-лений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межбюджетные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передавае-мые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из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бюджетов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муниципаль-ных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районов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осущест-вление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части полномочий по решению вопросов местного значения 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соот-ветствии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межбюджетные трансферты.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500" y="5752999"/>
            <a:ext cx="568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передаваемые бюджету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Николаевского района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5834</TotalTime>
  <Words>2675</Words>
  <Application>Microsoft Office PowerPoint</Application>
  <PresentationFormat>Экран (4:3)</PresentationFormat>
  <Paragraphs>843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Оформление по умолчанию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476</cp:revision>
  <cp:lastPrinted>2015-04-13T23:50:07Z</cp:lastPrinted>
  <dcterms:created xsi:type="dcterms:W3CDTF">2011-08-02T04:08:30Z</dcterms:created>
  <dcterms:modified xsi:type="dcterms:W3CDTF">2018-03-21T04:38:16Z</dcterms:modified>
</cp:coreProperties>
</file>